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60" r:id="rId4"/>
  </p:sldMasterIdLst>
  <p:sldIdLst>
    <p:sldId id="257" r:id="rId5"/>
    <p:sldId id="258" r:id="rId6"/>
    <p:sldId id="259" r:id="rId7"/>
    <p:sldId id="262" r:id="rId8"/>
    <p:sldId id="264" r:id="rId9"/>
    <p:sldId id="261" r:id="rId10"/>
    <p:sldId id="270" r:id="rId11"/>
    <p:sldId id="277" r:id="rId12"/>
    <p:sldId id="276" r:id="rId13"/>
    <p:sldId id="275" r:id="rId14"/>
    <p:sldId id="274" r:id="rId15"/>
  </p:sldIdLst>
  <p:sldSz cx="6119813" cy="4319588"/>
  <p:notesSz cx="6799263" cy="9929813"/>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DE4B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24286"/>
    <p:restoredTop sz="94676"/>
  </p:normalViewPr>
  <p:slideViewPr>
    <p:cSldViewPr snapToGrid="0">
      <p:cViewPr varScale="1">
        <p:scale>
          <a:sx n="125" d="100"/>
          <a:sy n="125" d="100"/>
        </p:scale>
        <p:origin x="1195" y="8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theme" Target="theme/theme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viewProps" Target="viewProps.xml"/><Relationship Id="rId2" Type="http://schemas.openxmlformats.org/officeDocument/2006/relationships/customXml" Target="../customXml/item2.xml"/><Relationship Id="rId16" Type="http://schemas.openxmlformats.org/officeDocument/2006/relationships/presProps" Target="presProps.xml"/><Relationship Id="rId20"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slide" Target="slides/slide11.xml"/><Relationship Id="rId10" Type="http://schemas.openxmlformats.org/officeDocument/2006/relationships/slide" Target="slides/slide6.xml"/><Relationship Id="rId19"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Lisa Osborne BIS" userId="94ca1f50-a332-40d2-9c34-b3a37ae7f1c7" providerId="ADAL" clId="{8F2D9885-7902-4FFA-B561-15A570B955D0}"/>
    <pc:docChg chg="custSel delSld modSld">
      <pc:chgData name="Lisa Osborne BIS" userId="94ca1f50-a332-40d2-9c34-b3a37ae7f1c7" providerId="ADAL" clId="{8F2D9885-7902-4FFA-B561-15A570B955D0}" dt="2026-07-15T07:26:22.312" v="5725" actId="5793"/>
      <pc:docMkLst>
        <pc:docMk/>
      </pc:docMkLst>
      <pc:sldChg chg="addSp delSp modSp mod">
        <pc:chgData name="Lisa Osborne BIS" userId="94ca1f50-a332-40d2-9c34-b3a37ae7f1c7" providerId="ADAL" clId="{8F2D9885-7902-4FFA-B561-15A570B955D0}" dt="2026-07-15T04:19:32.138" v="33" actId="1076"/>
        <pc:sldMkLst>
          <pc:docMk/>
          <pc:sldMk cId="191243481" sldId="259"/>
        </pc:sldMkLst>
        <pc:graphicFrameChg chg="del modGraphic">
          <ac:chgData name="Lisa Osborne BIS" userId="94ca1f50-a332-40d2-9c34-b3a37ae7f1c7" providerId="ADAL" clId="{8F2D9885-7902-4FFA-B561-15A570B955D0}" dt="2026-07-15T04:16:59.429" v="10" actId="478"/>
          <ac:graphicFrameMkLst>
            <pc:docMk/>
            <pc:sldMk cId="191243481" sldId="259"/>
            <ac:graphicFrameMk id="10" creationId="{065D4AC4-7957-AA62-C1A0-FE4F2CF00CA3}"/>
          </ac:graphicFrameMkLst>
        </pc:graphicFrameChg>
        <pc:picChg chg="add mod">
          <ac:chgData name="Lisa Osborne BIS" userId="94ca1f50-a332-40d2-9c34-b3a37ae7f1c7" providerId="ADAL" clId="{8F2D9885-7902-4FFA-B561-15A570B955D0}" dt="2026-07-15T04:19:32.138" v="33" actId="1076"/>
          <ac:picMkLst>
            <pc:docMk/>
            <pc:sldMk cId="191243481" sldId="259"/>
            <ac:picMk id="5" creationId="{A309AF96-A307-4F96-983C-54CD8D1ABDCF}"/>
          </ac:picMkLst>
        </pc:picChg>
        <pc:picChg chg="add mod">
          <ac:chgData name="Lisa Osborne BIS" userId="94ca1f50-a332-40d2-9c34-b3a37ae7f1c7" providerId="ADAL" clId="{8F2D9885-7902-4FFA-B561-15A570B955D0}" dt="2026-07-15T04:19:30.140" v="32" actId="14100"/>
          <ac:picMkLst>
            <pc:docMk/>
            <pc:sldMk cId="191243481" sldId="259"/>
            <ac:picMk id="8" creationId="{C8C931BD-08D8-4775-AAFC-0DA4E28C596A}"/>
          </ac:picMkLst>
        </pc:picChg>
        <pc:picChg chg="add del mod">
          <ac:chgData name="Lisa Osborne BIS" userId="94ca1f50-a332-40d2-9c34-b3a37ae7f1c7" providerId="ADAL" clId="{8F2D9885-7902-4FFA-B561-15A570B955D0}" dt="2026-07-15T04:19:09.119" v="26" actId="21"/>
          <ac:picMkLst>
            <pc:docMk/>
            <pc:sldMk cId="191243481" sldId="259"/>
            <ac:picMk id="11" creationId="{1C31D53A-12F1-4790-9AF3-645CE974E04D}"/>
          </ac:picMkLst>
        </pc:picChg>
      </pc:sldChg>
      <pc:sldChg chg="del">
        <pc:chgData name="Lisa Osborne BIS" userId="94ca1f50-a332-40d2-9c34-b3a37ae7f1c7" providerId="ADAL" clId="{8F2D9885-7902-4FFA-B561-15A570B955D0}" dt="2026-07-15T05:42:36.583" v="4178" actId="2696"/>
        <pc:sldMkLst>
          <pc:docMk/>
          <pc:sldMk cId="3356791903" sldId="260"/>
        </pc:sldMkLst>
      </pc:sldChg>
      <pc:sldChg chg="addSp modSp mod">
        <pc:chgData name="Lisa Osborne BIS" userId="94ca1f50-a332-40d2-9c34-b3a37ae7f1c7" providerId="ADAL" clId="{8F2D9885-7902-4FFA-B561-15A570B955D0}" dt="2026-07-15T04:19:22.438" v="30" actId="1076"/>
        <pc:sldMkLst>
          <pc:docMk/>
          <pc:sldMk cId="3285007833" sldId="261"/>
        </pc:sldMkLst>
        <pc:picChg chg="add mod">
          <ac:chgData name="Lisa Osborne BIS" userId="94ca1f50-a332-40d2-9c34-b3a37ae7f1c7" providerId="ADAL" clId="{8F2D9885-7902-4FFA-B561-15A570B955D0}" dt="2026-07-15T04:19:22.438" v="30" actId="1076"/>
          <ac:picMkLst>
            <pc:docMk/>
            <pc:sldMk cId="3285007833" sldId="261"/>
            <ac:picMk id="5" creationId="{7F32A18A-FDE4-4DB9-9EA5-C535C0F0981C}"/>
          </ac:picMkLst>
        </pc:picChg>
      </pc:sldChg>
      <pc:sldChg chg="modSp mod">
        <pc:chgData name="Lisa Osborne BIS" userId="94ca1f50-a332-40d2-9c34-b3a37ae7f1c7" providerId="ADAL" clId="{8F2D9885-7902-4FFA-B561-15A570B955D0}" dt="2026-07-15T04:26:51.504" v="741" actId="20577"/>
        <pc:sldMkLst>
          <pc:docMk/>
          <pc:sldMk cId="2755977508" sldId="262"/>
        </pc:sldMkLst>
        <pc:graphicFrameChg chg="mod modGraphic">
          <ac:chgData name="Lisa Osborne BIS" userId="94ca1f50-a332-40d2-9c34-b3a37ae7f1c7" providerId="ADAL" clId="{8F2D9885-7902-4FFA-B561-15A570B955D0}" dt="2026-07-15T04:26:51.504" v="741" actId="20577"/>
          <ac:graphicFrameMkLst>
            <pc:docMk/>
            <pc:sldMk cId="2755977508" sldId="262"/>
            <ac:graphicFrameMk id="5" creationId="{BB7A6755-CF87-7230-570A-7309BBAF653F}"/>
          </ac:graphicFrameMkLst>
        </pc:graphicFrameChg>
      </pc:sldChg>
      <pc:sldChg chg="modSp mod">
        <pc:chgData name="Lisa Osborne BIS" userId="94ca1f50-a332-40d2-9c34-b3a37ae7f1c7" providerId="ADAL" clId="{8F2D9885-7902-4FFA-B561-15A570B955D0}" dt="2026-07-15T04:34:22.295" v="1090" actId="1076"/>
        <pc:sldMkLst>
          <pc:docMk/>
          <pc:sldMk cId="2212214201" sldId="264"/>
        </pc:sldMkLst>
        <pc:graphicFrameChg chg="mod modGraphic">
          <ac:chgData name="Lisa Osborne BIS" userId="94ca1f50-a332-40d2-9c34-b3a37ae7f1c7" providerId="ADAL" clId="{8F2D9885-7902-4FFA-B561-15A570B955D0}" dt="2026-07-15T04:34:22.295" v="1090" actId="1076"/>
          <ac:graphicFrameMkLst>
            <pc:docMk/>
            <pc:sldMk cId="2212214201" sldId="264"/>
            <ac:graphicFrameMk id="5" creationId="{F9BDBC17-CD2E-90F4-A5E7-9D45B87765A4}"/>
          </ac:graphicFrameMkLst>
        </pc:graphicFrameChg>
      </pc:sldChg>
      <pc:sldChg chg="del">
        <pc:chgData name="Lisa Osborne BIS" userId="94ca1f50-a332-40d2-9c34-b3a37ae7f1c7" providerId="ADAL" clId="{8F2D9885-7902-4FFA-B561-15A570B955D0}" dt="2026-07-15T04:46:21.306" v="1309" actId="2696"/>
        <pc:sldMkLst>
          <pc:docMk/>
          <pc:sldMk cId="760599453" sldId="265"/>
        </pc:sldMkLst>
      </pc:sldChg>
      <pc:sldChg chg="del">
        <pc:chgData name="Lisa Osborne BIS" userId="94ca1f50-a332-40d2-9c34-b3a37ae7f1c7" providerId="ADAL" clId="{8F2D9885-7902-4FFA-B561-15A570B955D0}" dt="2026-07-15T04:46:44.757" v="1312" actId="2696"/>
        <pc:sldMkLst>
          <pc:docMk/>
          <pc:sldMk cId="1606010280" sldId="266"/>
        </pc:sldMkLst>
      </pc:sldChg>
      <pc:sldChg chg="modSp mod">
        <pc:chgData name="Lisa Osborne BIS" userId="94ca1f50-a332-40d2-9c34-b3a37ae7f1c7" providerId="ADAL" clId="{8F2D9885-7902-4FFA-B561-15A570B955D0}" dt="2026-07-15T05:32:01.971" v="2927" actId="6549"/>
        <pc:sldMkLst>
          <pc:docMk/>
          <pc:sldMk cId="3120658537" sldId="270"/>
        </pc:sldMkLst>
        <pc:spChg chg="mod">
          <ac:chgData name="Lisa Osborne BIS" userId="94ca1f50-a332-40d2-9c34-b3a37ae7f1c7" providerId="ADAL" clId="{8F2D9885-7902-4FFA-B561-15A570B955D0}" dt="2026-07-15T04:40:21.138" v="1211" actId="1076"/>
          <ac:spMkLst>
            <pc:docMk/>
            <pc:sldMk cId="3120658537" sldId="270"/>
            <ac:spMk id="4" creationId="{1CFA53F3-F0F5-4362-4434-1CA64B94EA7D}"/>
          </ac:spMkLst>
        </pc:spChg>
        <pc:graphicFrameChg chg="mod modGraphic">
          <ac:chgData name="Lisa Osborne BIS" userId="94ca1f50-a332-40d2-9c34-b3a37ae7f1c7" providerId="ADAL" clId="{8F2D9885-7902-4FFA-B561-15A570B955D0}" dt="2026-07-15T05:32:01.971" v="2927" actId="6549"/>
          <ac:graphicFrameMkLst>
            <pc:docMk/>
            <pc:sldMk cId="3120658537" sldId="270"/>
            <ac:graphicFrameMk id="2" creationId="{F06D8B73-1069-A20D-8F57-8B1AA064904F}"/>
          </ac:graphicFrameMkLst>
        </pc:graphicFrameChg>
      </pc:sldChg>
      <pc:sldChg chg="del">
        <pc:chgData name="Lisa Osborne BIS" userId="94ca1f50-a332-40d2-9c34-b3a37ae7f1c7" providerId="ADAL" clId="{8F2D9885-7902-4FFA-B561-15A570B955D0}" dt="2026-07-15T05:22:30.263" v="1748" actId="47"/>
        <pc:sldMkLst>
          <pc:docMk/>
          <pc:sldMk cId="2070466118" sldId="273"/>
        </pc:sldMkLst>
      </pc:sldChg>
      <pc:sldChg chg="modSp mod">
        <pc:chgData name="Lisa Osborne BIS" userId="94ca1f50-a332-40d2-9c34-b3a37ae7f1c7" providerId="ADAL" clId="{8F2D9885-7902-4FFA-B561-15A570B955D0}" dt="2026-07-15T07:26:22.312" v="5725" actId="5793"/>
        <pc:sldMkLst>
          <pc:docMk/>
          <pc:sldMk cId="1720532140" sldId="274"/>
        </pc:sldMkLst>
        <pc:spChg chg="mod">
          <ac:chgData name="Lisa Osborne BIS" userId="94ca1f50-a332-40d2-9c34-b3a37ae7f1c7" providerId="ADAL" clId="{8F2D9885-7902-4FFA-B561-15A570B955D0}" dt="2026-07-15T04:46:38.975" v="1311"/>
          <ac:spMkLst>
            <pc:docMk/>
            <pc:sldMk cId="1720532140" sldId="274"/>
            <ac:spMk id="4" creationId="{7415927F-87F2-05EB-8DD1-359F1166BACC}"/>
          </ac:spMkLst>
        </pc:spChg>
        <pc:graphicFrameChg chg="mod modGraphic">
          <ac:chgData name="Lisa Osborne BIS" userId="94ca1f50-a332-40d2-9c34-b3a37ae7f1c7" providerId="ADAL" clId="{8F2D9885-7902-4FFA-B561-15A570B955D0}" dt="2026-07-15T07:26:22.312" v="5725" actId="5793"/>
          <ac:graphicFrameMkLst>
            <pc:docMk/>
            <pc:sldMk cId="1720532140" sldId="274"/>
            <ac:graphicFrameMk id="2" creationId="{6FC2DE98-3E8B-8664-0AF1-4BC465269E4A}"/>
          </ac:graphicFrameMkLst>
        </pc:graphicFrameChg>
      </pc:sldChg>
      <pc:sldChg chg="modSp mod">
        <pc:chgData name="Lisa Osborne BIS" userId="94ca1f50-a332-40d2-9c34-b3a37ae7f1c7" providerId="ADAL" clId="{8F2D9885-7902-4FFA-B561-15A570B955D0}" dt="2026-07-15T07:21:45.592" v="5099" actId="20577"/>
        <pc:sldMkLst>
          <pc:docMk/>
          <pc:sldMk cId="2536211415" sldId="275"/>
        </pc:sldMkLst>
        <pc:spChg chg="mod">
          <ac:chgData name="Lisa Osborne BIS" userId="94ca1f50-a332-40d2-9c34-b3a37ae7f1c7" providerId="ADAL" clId="{8F2D9885-7902-4FFA-B561-15A570B955D0}" dt="2026-07-15T04:40:37.859" v="1218" actId="404"/>
          <ac:spMkLst>
            <pc:docMk/>
            <pc:sldMk cId="2536211415" sldId="275"/>
            <ac:spMk id="4" creationId="{3503C286-6601-B5F6-57C4-A0836621D28E}"/>
          </ac:spMkLst>
        </pc:spChg>
        <pc:graphicFrameChg chg="mod modGraphic">
          <ac:chgData name="Lisa Osborne BIS" userId="94ca1f50-a332-40d2-9c34-b3a37ae7f1c7" providerId="ADAL" clId="{8F2D9885-7902-4FFA-B561-15A570B955D0}" dt="2026-07-15T07:21:45.592" v="5099" actId="20577"/>
          <ac:graphicFrameMkLst>
            <pc:docMk/>
            <pc:sldMk cId="2536211415" sldId="275"/>
            <ac:graphicFrameMk id="2" creationId="{EB5C837B-7071-41C7-EAE1-2ED2A10D5D17}"/>
          </ac:graphicFrameMkLst>
        </pc:graphicFrameChg>
      </pc:sldChg>
      <pc:sldChg chg="modSp mod">
        <pc:chgData name="Lisa Osborne BIS" userId="94ca1f50-a332-40d2-9c34-b3a37ae7f1c7" providerId="ADAL" clId="{8F2D9885-7902-4FFA-B561-15A570B955D0}" dt="2026-07-15T07:13:49.415" v="4597" actId="20577"/>
        <pc:sldMkLst>
          <pc:docMk/>
          <pc:sldMk cId="2883864405" sldId="276"/>
        </pc:sldMkLst>
        <pc:spChg chg="mod">
          <ac:chgData name="Lisa Osborne BIS" userId="94ca1f50-a332-40d2-9c34-b3a37ae7f1c7" providerId="ADAL" clId="{8F2D9885-7902-4FFA-B561-15A570B955D0}" dt="2026-07-15T04:40:29.163" v="1214" actId="404"/>
          <ac:spMkLst>
            <pc:docMk/>
            <pc:sldMk cId="2883864405" sldId="276"/>
            <ac:spMk id="4" creationId="{D9EC24E5-DBE8-47EA-B1DE-D1192E89143D}"/>
          </ac:spMkLst>
        </pc:spChg>
        <pc:graphicFrameChg chg="mod modGraphic">
          <ac:chgData name="Lisa Osborne BIS" userId="94ca1f50-a332-40d2-9c34-b3a37ae7f1c7" providerId="ADAL" clId="{8F2D9885-7902-4FFA-B561-15A570B955D0}" dt="2026-07-15T07:13:49.415" v="4597" actId="20577"/>
          <ac:graphicFrameMkLst>
            <pc:docMk/>
            <pc:sldMk cId="2883864405" sldId="276"/>
            <ac:graphicFrameMk id="2" creationId="{0C43063D-4996-8F50-39D2-9B3391C83F21}"/>
          </ac:graphicFrameMkLst>
        </pc:graphicFrameChg>
      </pc:sldChg>
      <pc:sldChg chg="modSp mod">
        <pc:chgData name="Lisa Osborne BIS" userId="94ca1f50-a332-40d2-9c34-b3a37ae7f1c7" providerId="ADAL" clId="{8F2D9885-7902-4FFA-B561-15A570B955D0}" dt="2026-07-15T05:38:58.058" v="3805" actId="20577"/>
        <pc:sldMkLst>
          <pc:docMk/>
          <pc:sldMk cId="2920400790" sldId="277"/>
        </pc:sldMkLst>
        <pc:spChg chg="mod">
          <ac:chgData name="Lisa Osborne BIS" userId="94ca1f50-a332-40d2-9c34-b3a37ae7f1c7" providerId="ADAL" clId="{8F2D9885-7902-4FFA-B561-15A570B955D0}" dt="2026-07-15T04:38:04.944" v="1162" actId="1076"/>
          <ac:spMkLst>
            <pc:docMk/>
            <pc:sldMk cId="2920400790" sldId="277"/>
            <ac:spMk id="4" creationId="{08956E3B-44E3-C739-9807-F5B3AC764123}"/>
          </ac:spMkLst>
        </pc:spChg>
        <pc:graphicFrameChg chg="mod modGraphic">
          <ac:chgData name="Lisa Osborne BIS" userId="94ca1f50-a332-40d2-9c34-b3a37ae7f1c7" providerId="ADAL" clId="{8F2D9885-7902-4FFA-B561-15A570B955D0}" dt="2026-07-15T05:38:58.058" v="3805" actId="20577"/>
          <ac:graphicFrameMkLst>
            <pc:docMk/>
            <pc:sldMk cId="2920400790" sldId="277"/>
            <ac:graphicFrameMk id="2" creationId="{3E931EEE-F173-2C9E-A785-A1E6D92FD218}"/>
          </ac:graphicFrameMkLst>
        </pc:graphicFrameChg>
      </pc:sldChg>
    </pc:docChg>
  </pc:docChgLst>
</pc:chgInfo>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458986" y="706933"/>
            <a:ext cx="5201841" cy="1503857"/>
          </a:xfrm>
        </p:spPr>
        <p:txBody>
          <a:bodyPr anchor="b"/>
          <a:lstStyle>
            <a:lvl1pPr algn="ctr">
              <a:defRPr sz="3779"/>
            </a:lvl1pPr>
          </a:lstStyle>
          <a:p>
            <a:r>
              <a:rPr lang="en-GB"/>
              <a:t>Click to edit Master title style</a:t>
            </a:r>
            <a:endParaRPr lang="en-US" dirty="0"/>
          </a:p>
        </p:txBody>
      </p:sp>
      <p:sp>
        <p:nvSpPr>
          <p:cNvPr id="3" name="Subtitle 2"/>
          <p:cNvSpPr>
            <a:spLocks noGrp="1"/>
          </p:cNvSpPr>
          <p:nvPr>
            <p:ph type="subTitle" idx="1"/>
          </p:nvPr>
        </p:nvSpPr>
        <p:spPr>
          <a:xfrm>
            <a:off x="764977" y="2268784"/>
            <a:ext cx="4589860" cy="1042900"/>
          </a:xfrm>
        </p:spPr>
        <p:txBody>
          <a:bodyPr/>
          <a:lstStyle>
            <a:lvl1pPr marL="0" indent="0" algn="ctr">
              <a:buNone/>
              <a:defRPr sz="1512"/>
            </a:lvl1pPr>
            <a:lvl2pPr marL="287990" indent="0" algn="ctr">
              <a:buNone/>
              <a:defRPr sz="1260"/>
            </a:lvl2pPr>
            <a:lvl3pPr marL="575981" indent="0" algn="ctr">
              <a:buNone/>
              <a:defRPr sz="1134"/>
            </a:lvl3pPr>
            <a:lvl4pPr marL="863971" indent="0" algn="ctr">
              <a:buNone/>
              <a:defRPr sz="1008"/>
            </a:lvl4pPr>
            <a:lvl5pPr marL="1151961" indent="0" algn="ctr">
              <a:buNone/>
              <a:defRPr sz="1008"/>
            </a:lvl5pPr>
            <a:lvl6pPr marL="1439951" indent="0" algn="ctr">
              <a:buNone/>
              <a:defRPr sz="1008"/>
            </a:lvl6pPr>
            <a:lvl7pPr marL="1727942" indent="0" algn="ctr">
              <a:buNone/>
              <a:defRPr sz="1008"/>
            </a:lvl7pPr>
            <a:lvl8pPr marL="2015932" indent="0" algn="ctr">
              <a:buNone/>
              <a:defRPr sz="1008"/>
            </a:lvl8pPr>
            <a:lvl9pPr marL="2303922" indent="0" algn="ctr">
              <a:buNone/>
              <a:defRPr sz="1008"/>
            </a:lvl9pPr>
          </a:lstStyle>
          <a:p>
            <a:r>
              <a:rPr lang="en-GB"/>
              <a:t>Click to edit Master subtitle style</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4037304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idx="1"/>
          </p:nvPr>
        </p:nvSpPr>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32371104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417550" y="1076899"/>
            <a:ext cx="5278339" cy="1796828"/>
          </a:xfrm>
        </p:spPr>
        <p:txBody>
          <a:bodyPr anchor="b"/>
          <a:lstStyle>
            <a:lvl1pPr>
              <a:defRPr sz="3779"/>
            </a:lvl1pPr>
          </a:lstStyle>
          <a:p>
            <a:r>
              <a:rPr lang="en-GB"/>
              <a:t>Click to edit Master title style</a:t>
            </a:r>
            <a:endParaRPr lang="en-US" dirty="0"/>
          </a:p>
        </p:txBody>
      </p:sp>
      <p:sp>
        <p:nvSpPr>
          <p:cNvPr id="3" name="Text Placeholder 2"/>
          <p:cNvSpPr>
            <a:spLocks noGrp="1"/>
          </p:cNvSpPr>
          <p:nvPr>
            <p:ph type="body" idx="1"/>
          </p:nvPr>
        </p:nvSpPr>
        <p:spPr>
          <a:xfrm>
            <a:off x="417550" y="2890725"/>
            <a:ext cx="5278339" cy="944910"/>
          </a:xfrm>
        </p:spPr>
        <p:txBody>
          <a:bodyPr/>
          <a:lstStyle>
            <a:lvl1pPr marL="0" indent="0">
              <a:buNone/>
              <a:defRPr sz="1512">
                <a:solidFill>
                  <a:schemeClr val="tx1">
                    <a:tint val="82000"/>
                  </a:schemeClr>
                </a:solidFill>
              </a:defRPr>
            </a:lvl1pPr>
            <a:lvl2pPr marL="287990" indent="0">
              <a:buNone/>
              <a:defRPr sz="1260">
                <a:solidFill>
                  <a:schemeClr val="tx1">
                    <a:tint val="82000"/>
                  </a:schemeClr>
                </a:solidFill>
              </a:defRPr>
            </a:lvl2pPr>
            <a:lvl3pPr marL="575981" indent="0">
              <a:buNone/>
              <a:defRPr sz="1134">
                <a:solidFill>
                  <a:schemeClr val="tx1">
                    <a:tint val="82000"/>
                  </a:schemeClr>
                </a:solidFill>
              </a:defRPr>
            </a:lvl3pPr>
            <a:lvl4pPr marL="863971" indent="0">
              <a:buNone/>
              <a:defRPr sz="1008">
                <a:solidFill>
                  <a:schemeClr val="tx1">
                    <a:tint val="82000"/>
                  </a:schemeClr>
                </a:solidFill>
              </a:defRPr>
            </a:lvl4pPr>
            <a:lvl5pPr marL="1151961" indent="0">
              <a:buNone/>
              <a:defRPr sz="1008">
                <a:solidFill>
                  <a:schemeClr val="tx1">
                    <a:tint val="82000"/>
                  </a:schemeClr>
                </a:solidFill>
              </a:defRPr>
            </a:lvl5pPr>
            <a:lvl6pPr marL="1439951" indent="0">
              <a:buNone/>
              <a:defRPr sz="1008">
                <a:solidFill>
                  <a:schemeClr val="tx1">
                    <a:tint val="82000"/>
                  </a:schemeClr>
                </a:solidFill>
              </a:defRPr>
            </a:lvl6pPr>
            <a:lvl7pPr marL="1727942" indent="0">
              <a:buNone/>
              <a:defRPr sz="1008">
                <a:solidFill>
                  <a:schemeClr val="tx1">
                    <a:tint val="82000"/>
                  </a:schemeClr>
                </a:solidFill>
              </a:defRPr>
            </a:lvl7pPr>
            <a:lvl8pPr marL="2015932" indent="0">
              <a:buNone/>
              <a:defRPr sz="1008">
                <a:solidFill>
                  <a:schemeClr val="tx1">
                    <a:tint val="82000"/>
                  </a:schemeClr>
                </a:solidFill>
              </a:defRPr>
            </a:lvl8pPr>
            <a:lvl9pPr marL="2303922" indent="0">
              <a:buNone/>
              <a:defRPr sz="1008">
                <a:solidFill>
                  <a:schemeClr val="tx1">
                    <a:tint val="82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40188584-4114-2146-872C-B3F5720A8DA5}" type="datetimeFigureOut">
              <a:rPr lang="en-US" smtClean="0"/>
              <a:t>7/15/2026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4669532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Content Placeholder 2"/>
          <p:cNvSpPr>
            <a:spLocks noGrp="1"/>
          </p:cNvSpPr>
          <p:nvPr>
            <p:ph sz="half" idx="1"/>
          </p:nvPr>
        </p:nvSpPr>
        <p:spPr>
          <a:xfrm>
            <a:off x="420737"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Content Placeholder 3"/>
          <p:cNvSpPr>
            <a:spLocks noGrp="1"/>
          </p:cNvSpPr>
          <p:nvPr>
            <p:ph sz="half" idx="2"/>
          </p:nvPr>
        </p:nvSpPr>
        <p:spPr>
          <a:xfrm>
            <a:off x="3098155" y="1149890"/>
            <a:ext cx="2600921" cy="274073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Date Placeholder 4"/>
          <p:cNvSpPr>
            <a:spLocks noGrp="1"/>
          </p:cNvSpPr>
          <p:nvPr>
            <p:ph type="dt" sz="half" idx="10"/>
          </p:nvPr>
        </p:nvSpPr>
        <p:spPr/>
        <p:txBody>
          <a:bodyPr/>
          <a:lstStyle/>
          <a:p>
            <a:fld id="{40188584-4114-2146-872C-B3F5720A8DA5}" type="datetimeFigureOut">
              <a:rPr lang="en-US" smtClean="0"/>
              <a:t>7/15/2026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2276608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21534" y="229979"/>
            <a:ext cx="5278339" cy="834921"/>
          </a:xfrm>
        </p:spPr>
        <p:txBody>
          <a:bodyPr/>
          <a:lstStyle/>
          <a:p>
            <a:r>
              <a:rPr lang="en-GB"/>
              <a:t>Click to edit Master title style</a:t>
            </a:r>
            <a:endParaRPr lang="en-US" dirty="0"/>
          </a:p>
        </p:txBody>
      </p:sp>
      <p:sp>
        <p:nvSpPr>
          <p:cNvPr id="3" name="Text Placeholder 2"/>
          <p:cNvSpPr>
            <a:spLocks noGrp="1"/>
          </p:cNvSpPr>
          <p:nvPr>
            <p:ph type="body" idx="1"/>
          </p:nvPr>
        </p:nvSpPr>
        <p:spPr>
          <a:xfrm>
            <a:off x="421535" y="1058899"/>
            <a:ext cx="2588967"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4" name="Content Placeholder 3"/>
          <p:cNvSpPr>
            <a:spLocks noGrp="1"/>
          </p:cNvSpPr>
          <p:nvPr>
            <p:ph sz="half" idx="2"/>
          </p:nvPr>
        </p:nvSpPr>
        <p:spPr>
          <a:xfrm>
            <a:off x="421535" y="1577849"/>
            <a:ext cx="2588967"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5" name="Text Placeholder 4"/>
          <p:cNvSpPr>
            <a:spLocks noGrp="1"/>
          </p:cNvSpPr>
          <p:nvPr>
            <p:ph type="body" sz="quarter" idx="3"/>
          </p:nvPr>
        </p:nvSpPr>
        <p:spPr>
          <a:xfrm>
            <a:off x="3098155" y="1058899"/>
            <a:ext cx="2601718" cy="518950"/>
          </a:xfrm>
        </p:spPr>
        <p:txBody>
          <a:bodyPr anchor="b"/>
          <a:lstStyle>
            <a:lvl1pPr marL="0" indent="0">
              <a:buNone/>
              <a:defRPr sz="1512" b="1"/>
            </a:lvl1pPr>
            <a:lvl2pPr marL="287990" indent="0">
              <a:buNone/>
              <a:defRPr sz="1260" b="1"/>
            </a:lvl2pPr>
            <a:lvl3pPr marL="575981" indent="0">
              <a:buNone/>
              <a:defRPr sz="1134" b="1"/>
            </a:lvl3pPr>
            <a:lvl4pPr marL="863971" indent="0">
              <a:buNone/>
              <a:defRPr sz="1008" b="1"/>
            </a:lvl4pPr>
            <a:lvl5pPr marL="1151961" indent="0">
              <a:buNone/>
              <a:defRPr sz="1008" b="1"/>
            </a:lvl5pPr>
            <a:lvl6pPr marL="1439951" indent="0">
              <a:buNone/>
              <a:defRPr sz="1008" b="1"/>
            </a:lvl6pPr>
            <a:lvl7pPr marL="1727942" indent="0">
              <a:buNone/>
              <a:defRPr sz="1008" b="1"/>
            </a:lvl7pPr>
            <a:lvl8pPr marL="2015932" indent="0">
              <a:buNone/>
              <a:defRPr sz="1008" b="1"/>
            </a:lvl8pPr>
            <a:lvl9pPr marL="2303922" indent="0">
              <a:buNone/>
              <a:defRPr sz="1008" b="1"/>
            </a:lvl9pPr>
          </a:lstStyle>
          <a:p>
            <a:pPr lvl="0"/>
            <a:r>
              <a:rPr lang="en-GB"/>
              <a:t>Click to edit Master text styles</a:t>
            </a:r>
          </a:p>
        </p:txBody>
      </p:sp>
      <p:sp>
        <p:nvSpPr>
          <p:cNvPr id="6" name="Content Placeholder 5"/>
          <p:cNvSpPr>
            <a:spLocks noGrp="1"/>
          </p:cNvSpPr>
          <p:nvPr>
            <p:ph sz="quarter" idx="4"/>
          </p:nvPr>
        </p:nvSpPr>
        <p:spPr>
          <a:xfrm>
            <a:off x="3098155" y="1577849"/>
            <a:ext cx="2601718" cy="2320779"/>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7" name="Date Placeholder 6"/>
          <p:cNvSpPr>
            <a:spLocks noGrp="1"/>
          </p:cNvSpPr>
          <p:nvPr>
            <p:ph type="dt" sz="half" idx="10"/>
          </p:nvPr>
        </p:nvSpPr>
        <p:spPr/>
        <p:txBody>
          <a:bodyPr/>
          <a:lstStyle/>
          <a:p>
            <a:fld id="{40188584-4114-2146-872C-B3F5720A8DA5}" type="datetimeFigureOut">
              <a:rPr lang="en-US" smtClean="0"/>
              <a:t>7/15/2026</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8090831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Date Placeholder 2"/>
          <p:cNvSpPr>
            <a:spLocks noGrp="1"/>
          </p:cNvSpPr>
          <p:nvPr>
            <p:ph type="dt" sz="half" idx="10"/>
          </p:nvPr>
        </p:nvSpPr>
        <p:spPr/>
        <p:txBody>
          <a:bodyPr/>
          <a:lstStyle/>
          <a:p>
            <a:fld id="{40188584-4114-2146-872C-B3F5720A8DA5}" type="datetimeFigureOut">
              <a:rPr lang="en-US" smtClean="0"/>
              <a:t>7/15/2026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74040991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0188584-4114-2146-872C-B3F5720A8DA5}" type="datetimeFigureOut">
              <a:rPr lang="en-US" smtClean="0"/>
              <a:t>7/15/2026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6572848"/>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Content Placeholder 2"/>
          <p:cNvSpPr>
            <a:spLocks noGrp="1"/>
          </p:cNvSpPr>
          <p:nvPr>
            <p:ph idx="1"/>
          </p:nvPr>
        </p:nvSpPr>
        <p:spPr>
          <a:xfrm>
            <a:off x="2601718" y="621942"/>
            <a:ext cx="3098155" cy="3069707"/>
          </a:xfrm>
        </p:spPr>
        <p:txBody>
          <a:bodyPr/>
          <a:lstStyle>
            <a:lvl1pPr>
              <a:defRPr sz="2016"/>
            </a:lvl1pPr>
            <a:lvl2pPr>
              <a:defRPr sz="1764"/>
            </a:lvl2pPr>
            <a:lvl3pPr>
              <a:defRPr sz="1512"/>
            </a:lvl3pPr>
            <a:lvl4pPr>
              <a:defRPr sz="1260"/>
            </a:lvl4pPr>
            <a:lvl5pPr>
              <a:defRPr sz="1260"/>
            </a:lvl5pPr>
            <a:lvl6pPr>
              <a:defRPr sz="1260"/>
            </a:lvl6pPr>
            <a:lvl7pPr>
              <a:defRPr sz="1260"/>
            </a:lvl7pPr>
            <a:lvl8pPr>
              <a:defRPr sz="1260"/>
            </a:lvl8pPr>
            <a:lvl9pPr>
              <a:defRPr sz="126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67526996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21534" y="287972"/>
            <a:ext cx="1973799" cy="1007904"/>
          </a:xfrm>
        </p:spPr>
        <p:txBody>
          <a:bodyPr anchor="b"/>
          <a:lstStyle>
            <a:lvl1pPr>
              <a:defRPr sz="2016"/>
            </a:lvl1pPr>
          </a:lstStyle>
          <a:p>
            <a:r>
              <a:rPr lang="en-GB"/>
              <a:t>Click to edit Master title style</a:t>
            </a:r>
            <a:endParaRPr lang="en-US" dirty="0"/>
          </a:p>
        </p:txBody>
      </p:sp>
      <p:sp>
        <p:nvSpPr>
          <p:cNvPr id="3" name="Picture Placeholder 2"/>
          <p:cNvSpPr>
            <a:spLocks noGrp="1" noChangeAspect="1"/>
          </p:cNvSpPr>
          <p:nvPr>
            <p:ph type="pic" idx="1"/>
          </p:nvPr>
        </p:nvSpPr>
        <p:spPr>
          <a:xfrm>
            <a:off x="2601718" y="621942"/>
            <a:ext cx="3098155" cy="3069707"/>
          </a:xfrm>
        </p:spPr>
        <p:txBody>
          <a:bodyPr anchor="t"/>
          <a:lstStyle>
            <a:lvl1pPr marL="0" indent="0">
              <a:buNone/>
              <a:defRPr sz="2016"/>
            </a:lvl1pPr>
            <a:lvl2pPr marL="287990" indent="0">
              <a:buNone/>
              <a:defRPr sz="1764"/>
            </a:lvl2pPr>
            <a:lvl3pPr marL="575981" indent="0">
              <a:buNone/>
              <a:defRPr sz="1512"/>
            </a:lvl3pPr>
            <a:lvl4pPr marL="863971" indent="0">
              <a:buNone/>
              <a:defRPr sz="1260"/>
            </a:lvl4pPr>
            <a:lvl5pPr marL="1151961" indent="0">
              <a:buNone/>
              <a:defRPr sz="1260"/>
            </a:lvl5pPr>
            <a:lvl6pPr marL="1439951" indent="0">
              <a:buNone/>
              <a:defRPr sz="1260"/>
            </a:lvl6pPr>
            <a:lvl7pPr marL="1727942" indent="0">
              <a:buNone/>
              <a:defRPr sz="1260"/>
            </a:lvl7pPr>
            <a:lvl8pPr marL="2015932" indent="0">
              <a:buNone/>
              <a:defRPr sz="1260"/>
            </a:lvl8pPr>
            <a:lvl9pPr marL="2303922" indent="0">
              <a:buNone/>
              <a:defRPr sz="1260"/>
            </a:lvl9pPr>
          </a:lstStyle>
          <a:p>
            <a:r>
              <a:rPr lang="en-GB"/>
              <a:t>Click icon to add picture</a:t>
            </a:r>
            <a:endParaRPr lang="en-US" dirty="0"/>
          </a:p>
        </p:txBody>
      </p:sp>
      <p:sp>
        <p:nvSpPr>
          <p:cNvPr id="4" name="Text Placeholder 3"/>
          <p:cNvSpPr>
            <a:spLocks noGrp="1"/>
          </p:cNvSpPr>
          <p:nvPr>
            <p:ph type="body" sz="half" idx="2"/>
          </p:nvPr>
        </p:nvSpPr>
        <p:spPr>
          <a:xfrm>
            <a:off x="421534" y="1295877"/>
            <a:ext cx="1973799" cy="2400771"/>
          </a:xfrm>
        </p:spPr>
        <p:txBody>
          <a:bodyPr/>
          <a:lstStyle>
            <a:lvl1pPr marL="0" indent="0">
              <a:buNone/>
              <a:defRPr sz="1008"/>
            </a:lvl1pPr>
            <a:lvl2pPr marL="287990" indent="0">
              <a:buNone/>
              <a:defRPr sz="882"/>
            </a:lvl2pPr>
            <a:lvl3pPr marL="575981" indent="0">
              <a:buNone/>
              <a:defRPr sz="756"/>
            </a:lvl3pPr>
            <a:lvl4pPr marL="863971" indent="0">
              <a:buNone/>
              <a:defRPr sz="630"/>
            </a:lvl4pPr>
            <a:lvl5pPr marL="1151961" indent="0">
              <a:buNone/>
              <a:defRPr sz="630"/>
            </a:lvl5pPr>
            <a:lvl6pPr marL="1439951" indent="0">
              <a:buNone/>
              <a:defRPr sz="630"/>
            </a:lvl6pPr>
            <a:lvl7pPr marL="1727942" indent="0">
              <a:buNone/>
              <a:defRPr sz="630"/>
            </a:lvl7pPr>
            <a:lvl8pPr marL="2015932" indent="0">
              <a:buNone/>
              <a:defRPr sz="630"/>
            </a:lvl8pPr>
            <a:lvl9pPr marL="2303922" indent="0">
              <a:buNone/>
              <a:defRPr sz="630"/>
            </a:lvl9pPr>
          </a:lstStyle>
          <a:p>
            <a:pPr lvl="0"/>
            <a:r>
              <a:rPr lang="en-GB"/>
              <a:t>Click to edit Master text styles</a:t>
            </a:r>
          </a:p>
        </p:txBody>
      </p:sp>
      <p:sp>
        <p:nvSpPr>
          <p:cNvPr id="5" name="Date Placeholder 4"/>
          <p:cNvSpPr>
            <a:spLocks noGrp="1"/>
          </p:cNvSpPr>
          <p:nvPr>
            <p:ph type="dt" sz="half" idx="10"/>
          </p:nvPr>
        </p:nvSpPr>
        <p:spPr/>
        <p:txBody>
          <a:bodyPr/>
          <a:lstStyle/>
          <a:p>
            <a:fld id="{40188584-4114-2146-872C-B3F5720A8DA5}" type="datetimeFigureOut">
              <a:rPr lang="en-US" smtClean="0"/>
              <a:t>7/15/2026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27309140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20123719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4379491" y="229978"/>
            <a:ext cx="1319585" cy="3660651"/>
          </a:xfrm>
        </p:spPr>
        <p:txBody>
          <a:bodyPr vert="eaVert"/>
          <a:lstStyle/>
          <a:p>
            <a:r>
              <a:rPr lang="en-GB"/>
              <a:t>Click to edit Master title style</a:t>
            </a:r>
            <a:endParaRPr lang="en-US" dirty="0"/>
          </a:p>
        </p:txBody>
      </p:sp>
      <p:sp>
        <p:nvSpPr>
          <p:cNvPr id="3" name="Vertical Text Placeholder 2"/>
          <p:cNvSpPr>
            <a:spLocks noGrp="1"/>
          </p:cNvSpPr>
          <p:nvPr>
            <p:ph type="body" orient="vert" idx="1"/>
          </p:nvPr>
        </p:nvSpPr>
        <p:spPr>
          <a:xfrm>
            <a:off x="420738" y="229978"/>
            <a:ext cx="3882256" cy="3660651"/>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10"/>
          </p:nvPr>
        </p:nvSpPr>
        <p:spPr/>
        <p:txBody>
          <a:bodyPr/>
          <a:lstStyle/>
          <a:p>
            <a:fld id="{40188584-4114-2146-872C-B3F5720A8DA5}" type="datetimeFigureOut">
              <a:rPr lang="en-US" smtClean="0"/>
              <a:t>7/15/2026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2690A8C1-0D60-A440-BB24-01B9C05B32CA}" type="slidenum">
              <a:rPr lang="en-US" smtClean="0"/>
              <a:t>‹#›</a:t>
            </a:fld>
            <a:endParaRPr lang="en-US"/>
          </a:p>
        </p:txBody>
      </p:sp>
    </p:spTree>
    <p:extLst>
      <p:ext uri="{BB962C8B-B14F-4D97-AF65-F5344CB8AC3E}">
        <p14:creationId xmlns:p14="http://schemas.microsoft.com/office/powerpoint/2010/main" val="14823456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20737" y="229979"/>
            <a:ext cx="5278339" cy="834921"/>
          </a:xfrm>
          <a:prstGeom prst="rect">
            <a:avLst/>
          </a:prstGeom>
        </p:spPr>
        <p:txBody>
          <a:bodyPr vert="horz" lIns="91440" tIns="45720" rIns="91440" bIns="45720" rtlCol="0" anchor="ctr">
            <a:normAutofit/>
          </a:bodyPr>
          <a:lstStyle/>
          <a:p>
            <a:r>
              <a:rPr lang="en-GB"/>
              <a:t>Click to edit Master title style</a:t>
            </a:r>
            <a:endParaRPr lang="en-US" dirty="0"/>
          </a:p>
        </p:txBody>
      </p:sp>
      <p:sp>
        <p:nvSpPr>
          <p:cNvPr id="3" name="Text Placeholder 2"/>
          <p:cNvSpPr>
            <a:spLocks noGrp="1"/>
          </p:cNvSpPr>
          <p:nvPr>
            <p:ph type="body" idx="1"/>
          </p:nvPr>
        </p:nvSpPr>
        <p:spPr>
          <a:xfrm>
            <a:off x="420737" y="1149890"/>
            <a:ext cx="5278339" cy="2740739"/>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dirty="0"/>
          </a:p>
        </p:txBody>
      </p:sp>
      <p:sp>
        <p:nvSpPr>
          <p:cNvPr id="4" name="Date Placeholder 3"/>
          <p:cNvSpPr>
            <a:spLocks noGrp="1"/>
          </p:cNvSpPr>
          <p:nvPr>
            <p:ph type="dt" sz="half" idx="2"/>
          </p:nvPr>
        </p:nvSpPr>
        <p:spPr>
          <a:xfrm>
            <a:off x="420737" y="4003619"/>
            <a:ext cx="1376958" cy="229978"/>
          </a:xfrm>
          <a:prstGeom prst="rect">
            <a:avLst/>
          </a:prstGeom>
        </p:spPr>
        <p:txBody>
          <a:bodyPr vert="horz" lIns="91440" tIns="45720" rIns="91440" bIns="45720" rtlCol="0" anchor="ctr"/>
          <a:lstStyle>
            <a:lvl1pPr algn="l">
              <a:defRPr sz="756">
                <a:solidFill>
                  <a:schemeClr val="tx1">
                    <a:tint val="82000"/>
                  </a:schemeClr>
                </a:solidFill>
              </a:defRPr>
            </a:lvl1pPr>
          </a:lstStyle>
          <a:p>
            <a:fld id="{40188584-4114-2146-872C-B3F5720A8DA5}" type="datetimeFigureOut">
              <a:rPr lang="en-US" smtClean="0"/>
              <a:t>7/15/2026</a:t>
            </a:fld>
            <a:endParaRPr lang="en-US"/>
          </a:p>
        </p:txBody>
      </p:sp>
      <p:sp>
        <p:nvSpPr>
          <p:cNvPr id="5" name="Footer Placeholder 4"/>
          <p:cNvSpPr>
            <a:spLocks noGrp="1"/>
          </p:cNvSpPr>
          <p:nvPr>
            <p:ph type="ftr" sz="quarter" idx="3"/>
          </p:nvPr>
        </p:nvSpPr>
        <p:spPr>
          <a:xfrm>
            <a:off x="2027188" y="4003619"/>
            <a:ext cx="2065437" cy="229978"/>
          </a:xfrm>
          <a:prstGeom prst="rect">
            <a:avLst/>
          </a:prstGeom>
        </p:spPr>
        <p:txBody>
          <a:bodyPr vert="horz" lIns="91440" tIns="45720" rIns="91440" bIns="45720" rtlCol="0" anchor="ctr"/>
          <a:lstStyle>
            <a:lvl1pPr algn="ctr">
              <a:defRPr sz="756">
                <a:solidFill>
                  <a:schemeClr val="tx1">
                    <a:tint val="82000"/>
                  </a:schemeClr>
                </a:solidFill>
              </a:defRPr>
            </a:lvl1pPr>
          </a:lstStyle>
          <a:p>
            <a:endParaRPr lang="en-US"/>
          </a:p>
        </p:txBody>
      </p:sp>
      <p:sp>
        <p:nvSpPr>
          <p:cNvPr id="6" name="Slide Number Placeholder 5"/>
          <p:cNvSpPr>
            <a:spLocks noGrp="1"/>
          </p:cNvSpPr>
          <p:nvPr>
            <p:ph type="sldNum" sz="quarter" idx="4"/>
          </p:nvPr>
        </p:nvSpPr>
        <p:spPr>
          <a:xfrm>
            <a:off x="4322118" y="4003619"/>
            <a:ext cx="1376958" cy="229978"/>
          </a:xfrm>
          <a:prstGeom prst="rect">
            <a:avLst/>
          </a:prstGeom>
        </p:spPr>
        <p:txBody>
          <a:bodyPr vert="horz" lIns="91440" tIns="45720" rIns="91440" bIns="45720" rtlCol="0" anchor="ctr"/>
          <a:lstStyle>
            <a:lvl1pPr algn="r">
              <a:defRPr sz="756">
                <a:solidFill>
                  <a:schemeClr val="tx1">
                    <a:tint val="82000"/>
                  </a:schemeClr>
                </a:solidFill>
              </a:defRPr>
            </a:lvl1pPr>
          </a:lstStyle>
          <a:p>
            <a:fld id="{2690A8C1-0D60-A440-BB24-01B9C05B32CA}" type="slidenum">
              <a:rPr lang="en-US" smtClean="0"/>
              <a:t>‹#›</a:t>
            </a:fld>
            <a:endParaRPr lang="en-US"/>
          </a:p>
        </p:txBody>
      </p:sp>
    </p:spTree>
    <p:extLst>
      <p:ext uri="{BB962C8B-B14F-4D97-AF65-F5344CB8AC3E}">
        <p14:creationId xmlns:p14="http://schemas.microsoft.com/office/powerpoint/2010/main" val="3539244008"/>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575981" rtl="0" eaLnBrk="1" latinLnBrk="0" hangingPunct="1">
        <a:lnSpc>
          <a:spcPct val="90000"/>
        </a:lnSpc>
        <a:spcBef>
          <a:spcPct val="0"/>
        </a:spcBef>
        <a:buNone/>
        <a:defRPr sz="2772" kern="1200">
          <a:solidFill>
            <a:schemeClr val="tx1"/>
          </a:solidFill>
          <a:latin typeface="+mj-lt"/>
          <a:ea typeface="+mj-ea"/>
          <a:cs typeface="+mj-cs"/>
        </a:defRPr>
      </a:lvl1pPr>
    </p:titleStyle>
    <p:bodyStyle>
      <a:lvl1pPr marL="143995" indent="-143995" algn="l" defTabSz="575981" rtl="0" eaLnBrk="1" latinLnBrk="0" hangingPunct="1">
        <a:lnSpc>
          <a:spcPct val="90000"/>
        </a:lnSpc>
        <a:spcBef>
          <a:spcPts val="630"/>
        </a:spcBef>
        <a:buFont typeface="Arial" panose="020B0604020202020204" pitchFamily="34" charset="0"/>
        <a:buChar char="•"/>
        <a:defRPr sz="1764" kern="1200">
          <a:solidFill>
            <a:schemeClr val="tx1"/>
          </a:solidFill>
          <a:latin typeface="+mn-lt"/>
          <a:ea typeface="+mn-ea"/>
          <a:cs typeface="+mn-cs"/>
        </a:defRPr>
      </a:lvl1pPr>
      <a:lvl2pPr marL="431985" indent="-143995" algn="l" defTabSz="575981" rtl="0" eaLnBrk="1" latinLnBrk="0" hangingPunct="1">
        <a:lnSpc>
          <a:spcPct val="90000"/>
        </a:lnSpc>
        <a:spcBef>
          <a:spcPts val="315"/>
        </a:spcBef>
        <a:buFont typeface="Arial" panose="020B0604020202020204" pitchFamily="34" charset="0"/>
        <a:buChar char="•"/>
        <a:defRPr sz="1512" kern="1200">
          <a:solidFill>
            <a:schemeClr val="tx1"/>
          </a:solidFill>
          <a:latin typeface="+mn-lt"/>
          <a:ea typeface="+mn-ea"/>
          <a:cs typeface="+mn-cs"/>
        </a:defRPr>
      </a:lvl2pPr>
      <a:lvl3pPr marL="719976" indent="-143995" algn="l" defTabSz="575981" rtl="0" eaLnBrk="1" latinLnBrk="0" hangingPunct="1">
        <a:lnSpc>
          <a:spcPct val="90000"/>
        </a:lnSpc>
        <a:spcBef>
          <a:spcPts val="315"/>
        </a:spcBef>
        <a:buFont typeface="Arial" panose="020B0604020202020204" pitchFamily="34" charset="0"/>
        <a:buChar char="•"/>
        <a:defRPr sz="1260" kern="1200">
          <a:solidFill>
            <a:schemeClr val="tx1"/>
          </a:solidFill>
          <a:latin typeface="+mn-lt"/>
          <a:ea typeface="+mn-ea"/>
          <a:cs typeface="+mn-cs"/>
        </a:defRPr>
      </a:lvl3pPr>
      <a:lvl4pPr marL="100796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4pPr>
      <a:lvl5pPr marL="1295956"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5pPr>
      <a:lvl6pPr marL="158394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6pPr>
      <a:lvl7pPr marL="187193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7pPr>
      <a:lvl8pPr marL="215992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8pPr>
      <a:lvl9pPr marL="2447917" indent="-143995" algn="l" defTabSz="575981" rtl="0" eaLnBrk="1" latinLnBrk="0" hangingPunct="1">
        <a:lnSpc>
          <a:spcPct val="90000"/>
        </a:lnSpc>
        <a:spcBef>
          <a:spcPts val="315"/>
        </a:spcBef>
        <a:buFont typeface="Arial" panose="020B0604020202020204" pitchFamily="34" charset="0"/>
        <a:buChar char="•"/>
        <a:defRPr sz="1134" kern="1200">
          <a:solidFill>
            <a:schemeClr val="tx1"/>
          </a:solidFill>
          <a:latin typeface="+mn-lt"/>
          <a:ea typeface="+mn-ea"/>
          <a:cs typeface="+mn-cs"/>
        </a:defRPr>
      </a:lvl9pPr>
    </p:bodyStyle>
    <p:otherStyle>
      <a:defPPr>
        <a:defRPr lang="en-US"/>
      </a:defPPr>
      <a:lvl1pPr marL="0" algn="l" defTabSz="575981" rtl="0" eaLnBrk="1" latinLnBrk="0" hangingPunct="1">
        <a:defRPr sz="1134" kern="1200">
          <a:solidFill>
            <a:schemeClr val="tx1"/>
          </a:solidFill>
          <a:latin typeface="+mn-lt"/>
          <a:ea typeface="+mn-ea"/>
          <a:cs typeface="+mn-cs"/>
        </a:defRPr>
      </a:lvl1pPr>
      <a:lvl2pPr marL="287990" algn="l" defTabSz="575981" rtl="0" eaLnBrk="1" latinLnBrk="0" hangingPunct="1">
        <a:defRPr sz="1134" kern="1200">
          <a:solidFill>
            <a:schemeClr val="tx1"/>
          </a:solidFill>
          <a:latin typeface="+mn-lt"/>
          <a:ea typeface="+mn-ea"/>
          <a:cs typeface="+mn-cs"/>
        </a:defRPr>
      </a:lvl2pPr>
      <a:lvl3pPr marL="575981" algn="l" defTabSz="575981" rtl="0" eaLnBrk="1" latinLnBrk="0" hangingPunct="1">
        <a:defRPr sz="1134" kern="1200">
          <a:solidFill>
            <a:schemeClr val="tx1"/>
          </a:solidFill>
          <a:latin typeface="+mn-lt"/>
          <a:ea typeface="+mn-ea"/>
          <a:cs typeface="+mn-cs"/>
        </a:defRPr>
      </a:lvl3pPr>
      <a:lvl4pPr marL="863971" algn="l" defTabSz="575981" rtl="0" eaLnBrk="1" latinLnBrk="0" hangingPunct="1">
        <a:defRPr sz="1134" kern="1200">
          <a:solidFill>
            <a:schemeClr val="tx1"/>
          </a:solidFill>
          <a:latin typeface="+mn-lt"/>
          <a:ea typeface="+mn-ea"/>
          <a:cs typeface="+mn-cs"/>
        </a:defRPr>
      </a:lvl4pPr>
      <a:lvl5pPr marL="1151961" algn="l" defTabSz="575981" rtl="0" eaLnBrk="1" latinLnBrk="0" hangingPunct="1">
        <a:defRPr sz="1134" kern="1200">
          <a:solidFill>
            <a:schemeClr val="tx1"/>
          </a:solidFill>
          <a:latin typeface="+mn-lt"/>
          <a:ea typeface="+mn-ea"/>
          <a:cs typeface="+mn-cs"/>
        </a:defRPr>
      </a:lvl5pPr>
      <a:lvl6pPr marL="1439951" algn="l" defTabSz="575981" rtl="0" eaLnBrk="1" latinLnBrk="0" hangingPunct="1">
        <a:defRPr sz="1134" kern="1200">
          <a:solidFill>
            <a:schemeClr val="tx1"/>
          </a:solidFill>
          <a:latin typeface="+mn-lt"/>
          <a:ea typeface="+mn-ea"/>
          <a:cs typeface="+mn-cs"/>
        </a:defRPr>
      </a:lvl6pPr>
      <a:lvl7pPr marL="1727942" algn="l" defTabSz="575981" rtl="0" eaLnBrk="1" latinLnBrk="0" hangingPunct="1">
        <a:defRPr sz="1134" kern="1200">
          <a:solidFill>
            <a:schemeClr val="tx1"/>
          </a:solidFill>
          <a:latin typeface="+mn-lt"/>
          <a:ea typeface="+mn-ea"/>
          <a:cs typeface="+mn-cs"/>
        </a:defRPr>
      </a:lvl7pPr>
      <a:lvl8pPr marL="2015932" algn="l" defTabSz="575981" rtl="0" eaLnBrk="1" latinLnBrk="0" hangingPunct="1">
        <a:defRPr sz="1134" kern="1200">
          <a:solidFill>
            <a:schemeClr val="tx1"/>
          </a:solidFill>
          <a:latin typeface="+mn-lt"/>
          <a:ea typeface="+mn-ea"/>
          <a:cs typeface="+mn-cs"/>
        </a:defRPr>
      </a:lvl8pPr>
      <a:lvl9pPr marL="2303922" algn="l" defTabSz="575981" rtl="0" eaLnBrk="1" latinLnBrk="0" hangingPunct="1">
        <a:defRPr sz="1134"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www.gov.uk/government/publications/pe-and-sport-premium-for-primary-schools" TargetMode="External"/><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hyperlink" Target="https://www.gov.uk/government/publications/pe-and-sport-premium-conditions-of-grant-2025-to-2026" TargetMode="Externa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g"/><Relationship Id="rId1" Type="http://schemas.openxmlformats.org/officeDocument/2006/relationships/slideLayout" Target="../slideLayouts/slideLayout1.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collage of children playing basketball&#10;&#10;AI-generated content may be incorrect.">
            <a:extLst>
              <a:ext uri="{FF2B5EF4-FFF2-40B4-BE49-F238E27FC236}">
                <a16:creationId xmlns:a16="http://schemas.microsoft.com/office/drawing/2014/main" id="{652499ED-E288-CEDF-2747-6811C7508FA6}"/>
              </a:ext>
            </a:extLst>
          </p:cNvPr>
          <p:cNvPicPr>
            <a:picLocks noChangeAspect="1"/>
          </p:cNvPicPr>
          <p:nvPr/>
        </p:nvPicPr>
        <p:blipFill>
          <a:blip r:embed="rId2"/>
          <a:stretch>
            <a:fillRect/>
          </a:stretch>
        </p:blipFill>
        <p:spPr>
          <a:xfrm>
            <a:off x="4333" y="0"/>
            <a:ext cx="6111146" cy="4319588"/>
          </a:xfrm>
          <a:prstGeom prst="rect">
            <a:avLst/>
          </a:prstGeom>
        </p:spPr>
      </p:pic>
    </p:spTree>
    <p:extLst>
      <p:ext uri="{BB962C8B-B14F-4D97-AF65-F5344CB8AC3E}">
        <p14:creationId xmlns:p14="http://schemas.microsoft.com/office/powerpoint/2010/main" val="154535765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5C66DBE-18A7-A19C-92D3-CC996F629742}"/>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7CAAD77C-C201-D385-6F94-B57DFA3AC955}"/>
              </a:ext>
            </a:extLst>
          </p:cNvPr>
          <p:cNvPicPr>
            <a:picLocks noChangeAspect="1"/>
          </p:cNvPicPr>
          <p:nvPr/>
        </p:nvPicPr>
        <p:blipFill>
          <a:blip r:embed="rId2"/>
          <a:stretch>
            <a:fillRect/>
          </a:stretch>
        </p:blipFill>
        <p:spPr>
          <a:xfrm>
            <a:off x="0" y="-2948"/>
            <a:ext cx="6154057" cy="4325484"/>
          </a:xfrm>
          <a:prstGeom prst="rect">
            <a:avLst/>
          </a:prstGeom>
        </p:spPr>
      </p:pic>
      <p:sp>
        <p:nvSpPr>
          <p:cNvPr id="2" name="TextBox 1">
            <a:extLst>
              <a:ext uri="{FF2B5EF4-FFF2-40B4-BE49-F238E27FC236}">
                <a16:creationId xmlns:a16="http://schemas.microsoft.com/office/drawing/2014/main" id="{D74AD989-60DA-E3F8-4931-F4AB2DA34FC1}"/>
              </a:ext>
            </a:extLst>
          </p:cNvPr>
          <p:cNvSpPr txBox="1"/>
          <p:nvPr/>
        </p:nvSpPr>
        <p:spPr>
          <a:xfrm>
            <a:off x="241825" y="211597"/>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PE and sport premium monitoring and tracking form</a:t>
            </a:r>
            <a:r>
              <a:rPr lang="en-GB" sz="1200" b="1" dirty="0">
                <a:latin typeface="Calibri" panose="020F0502020204030204" pitchFamily="34" charset="0"/>
                <a:cs typeface="Calibri" panose="020F0502020204030204" pitchFamily="34" charset="0"/>
              </a:rPr>
              <a:t> </a:t>
            </a:r>
            <a:endParaRPr lang="en-US" sz="1200" b="1" dirty="0">
              <a:latin typeface="Calibri" panose="020F0502020204030204" pitchFamily="34" charset="0"/>
              <a:cs typeface="Calibri" panose="020F0502020204030204" pitchFamily="34" charset="0"/>
            </a:endParaRPr>
          </a:p>
        </p:txBody>
      </p:sp>
      <p:sp>
        <p:nvSpPr>
          <p:cNvPr id="6" name="Text Box 2">
            <a:extLst>
              <a:ext uri="{FF2B5EF4-FFF2-40B4-BE49-F238E27FC236}">
                <a16:creationId xmlns:a16="http://schemas.microsoft.com/office/drawing/2014/main" id="{E75BBE26-0E13-8E2A-5BAF-A450B00A85BD}"/>
              </a:ext>
            </a:extLst>
          </p:cNvPr>
          <p:cNvSpPr txBox="1">
            <a:spLocks noChangeArrowheads="1"/>
          </p:cNvSpPr>
          <p:nvPr/>
        </p:nvSpPr>
        <p:spPr bwMode="auto">
          <a:xfrm>
            <a:off x="241825" y="693328"/>
            <a:ext cx="5787500" cy="3424476"/>
          </a:xfrm>
          <a:prstGeom prst="rect">
            <a:avLst/>
          </a:prstGeom>
          <a:solidFill>
            <a:srgbClr val="FFFFFF"/>
          </a:solidFill>
          <a:ln w="9525">
            <a:solidFill>
              <a:schemeClr val="bg1"/>
            </a:solidFill>
            <a:miter lim="800000"/>
            <a:headEnd/>
            <a:tailEnd/>
          </a:ln>
        </p:spPr>
        <p:txBody>
          <a:bodyPr rot="0" vert="horz" wrap="square" lIns="91440" tIns="45720" rIns="91440" bIns="45720" anchor="t" anchorCtr="0">
            <a:noAutofit/>
          </a:bodyPr>
          <a:lstStyle/>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It is intended that this template should be used as preparation for the completion of the statutory DfE PE and sport premium digital expenditure reporting return. You can upload data (including swimming) from this template onto this platform once it becomes accessible.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template is a working document that you can amend and update during the year.</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Before you decide how you are going to use the funding for this academic year you should reflect and evaluate the impact of your use of you PE and sport premium funding in 2024/25.</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should use your evaluation of last year’s funding to help you decide what to do this academic year, how you will do it, and what impact you expect it to have.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All spending of the funding must conform with the terms outlined in the conditions of grant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The summative digital expenditure reporting from June 2026 will continue to include swimming and water safety information. PE and sport premium funding can be used to provide top-up lessons, where necessary, to ensure pupils meet national curriculum swimming requirements</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To ensure funding is used effectively and based on your school’s needs; guidance and examples of best practice across schools can be found here.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use the funding to make additional and sustainable improvements to the PE and sport in your school. </a:t>
            </a:r>
          </a:p>
          <a:p>
            <a:pPr marL="171450" marR="419100" lvl="0" indent="-171450">
              <a:lnSpc>
                <a:spcPct val="124000"/>
              </a:lnSpc>
              <a:buFont typeface="Arial" panose="020B0604020202020204" pitchFamily="34" charset="0"/>
              <a:buChar char="•"/>
            </a:pPr>
            <a:r>
              <a:rPr lang="en-GB" sz="850" dirty="0">
                <a:effectLst/>
                <a:latin typeface="Calibri" panose="020F0502020204030204" pitchFamily="34" charset="0"/>
                <a:ea typeface="Calibri" panose="020F0502020204030204" pitchFamily="34" charset="0"/>
                <a:cs typeface="Calibri" panose="020F0502020204030204" pitchFamily="34" charset="0"/>
              </a:rPr>
              <a:t>You must develop and add to the PESSPA activities that your school already offers.</a:t>
            </a:r>
          </a:p>
          <a:p>
            <a:pPr marR="312420">
              <a:lnSpc>
                <a:spcPct val="124000"/>
              </a:lnSpc>
              <a:spcBef>
                <a:spcPts val="5"/>
              </a:spcBef>
              <a:buNone/>
            </a:pPr>
            <a:endParaRPr lang="en-GB" sz="850" dirty="0">
              <a:effectLst/>
              <a:latin typeface="Calibri" panose="020F0502020204030204" pitchFamily="34" charset="0"/>
              <a:ea typeface="Calibri" panose="020F0502020204030204" pitchFamily="34" charset="0"/>
              <a:cs typeface="Calibri" panose="020F0502020204030204" pitchFamily="34" charset="0"/>
            </a:endParaRPr>
          </a:p>
          <a:p>
            <a:pPr marL="73025" marR="312420">
              <a:lnSpc>
                <a:spcPct val="124000"/>
              </a:lnSpc>
              <a:spcBef>
                <a:spcPts val="5"/>
              </a:spcBef>
              <a:buNone/>
            </a:pPr>
            <a:r>
              <a:rPr lang="en-US" sz="850" b="1" dirty="0">
                <a:effectLst/>
                <a:latin typeface="Calibri" panose="020F0502020204030204" pitchFamily="34" charset="0"/>
                <a:ea typeface="Calibri" panose="020F0502020204030204" pitchFamily="34" charset="0"/>
                <a:cs typeface="Calibri" panose="020F0502020204030204" pitchFamily="34" charset="0"/>
              </a:rPr>
              <a:t>Useful Links:</a:t>
            </a:r>
            <a:endParaRPr lang="en-GB" sz="850" b="1" dirty="0">
              <a:latin typeface="Calibri" panose="020F0502020204030204" pitchFamily="34" charset="0"/>
              <a:ea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3"/>
              </a:rPr>
              <a:t>PE and sport premium for primary schools - GOV.UK</a:t>
            </a:r>
            <a:endParaRPr lang="en-GB" sz="900" dirty="0">
              <a:latin typeface="Calibri" panose="020F0502020204030204" pitchFamily="34" charset="0"/>
              <a:cs typeface="Calibri" panose="020F0502020204030204" pitchFamily="34" charset="0"/>
            </a:endParaRPr>
          </a:p>
          <a:p>
            <a:pPr marL="244475" marR="312420" indent="-171450">
              <a:lnSpc>
                <a:spcPct val="124000"/>
              </a:lnSpc>
              <a:spcBef>
                <a:spcPts val="5"/>
              </a:spcBef>
              <a:buFont typeface="Arial" panose="020B0604020202020204" pitchFamily="34" charset="0"/>
              <a:buChar char="•"/>
            </a:pPr>
            <a:r>
              <a:rPr lang="en-GB" sz="900" dirty="0">
                <a:latin typeface="Calibri" panose="020F0502020204030204" pitchFamily="34" charset="0"/>
                <a:cs typeface="Calibri" panose="020F0502020204030204" pitchFamily="34" charset="0"/>
                <a:hlinkClick r:id="rId4"/>
              </a:rPr>
              <a:t>PE and sport premium: conditions of grant 2025 to 2026 - GOV.UK</a:t>
            </a:r>
            <a:endParaRPr lang="en-GB" sz="850" dirty="0">
              <a:effectLst/>
              <a:latin typeface="Calibri" panose="020F0502020204030204" pitchFamily="34" charset="0"/>
              <a:ea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304948388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8DD0551-469A-DEBD-2409-100B2C306D33}"/>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53D601A-6B9B-B24F-954C-6D0ACC4C5EDD}"/>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DBBFD564-002E-61DE-9DBD-A3D6F53646DD}"/>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sp>
        <p:nvSpPr>
          <p:cNvPr id="6" name="TextBox 5">
            <a:extLst>
              <a:ext uri="{FF2B5EF4-FFF2-40B4-BE49-F238E27FC236}">
                <a16:creationId xmlns:a16="http://schemas.microsoft.com/office/drawing/2014/main" id="{61D9F60F-F13B-1086-50C1-85D73CC0740F}"/>
              </a:ext>
            </a:extLst>
          </p:cNvPr>
          <p:cNvSpPr txBox="1"/>
          <p:nvPr/>
        </p:nvSpPr>
        <p:spPr>
          <a:xfrm>
            <a:off x="241825" y="635438"/>
            <a:ext cx="5684413" cy="893130"/>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t>Take some time to reflect on your intent, implementation and impact from last academic year to celebrate your wins but to also think about improvements for the year ahead.</a:t>
            </a:r>
          </a:p>
          <a:p>
            <a:pPr marL="171450" indent="-171450">
              <a:lnSpc>
                <a:spcPct val="124000"/>
              </a:lnSpc>
              <a:buFont typeface="Arial" panose="020B0604020202020204" pitchFamily="34" charset="0"/>
              <a:buChar char="•"/>
            </a:pPr>
            <a:r>
              <a:rPr lang="en-US" sz="850" dirty="0"/>
              <a:t>You do not need to complete every box. Just record the information that is key to your school's priorities and areas of focus.</a:t>
            </a:r>
          </a:p>
          <a:p>
            <a:pPr>
              <a:lnSpc>
                <a:spcPct val="124000"/>
              </a:lnSpc>
            </a:pPr>
            <a:r>
              <a:rPr lang="en-US" sz="850" b="1" i="1" dirty="0"/>
              <a:t>Remember</a:t>
            </a:r>
            <a:r>
              <a:rPr lang="en-US" sz="850" i="1" dirty="0"/>
              <a:t> - Be clear about how you focused spending on key groups such as SEND, girls and disadvantaged pupils. </a:t>
            </a:r>
          </a:p>
        </p:txBody>
      </p:sp>
      <p:pic>
        <p:nvPicPr>
          <p:cNvPr id="5" name="Picture 4">
            <a:extLst>
              <a:ext uri="{FF2B5EF4-FFF2-40B4-BE49-F238E27FC236}">
                <a16:creationId xmlns:a16="http://schemas.microsoft.com/office/drawing/2014/main" id="{A309AF96-A307-4F96-983C-54CD8D1ABDCF}"/>
              </a:ext>
            </a:extLst>
          </p:cNvPr>
          <p:cNvPicPr>
            <a:picLocks noChangeAspect="1"/>
          </p:cNvPicPr>
          <p:nvPr/>
        </p:nvPicPr>
        <p:blipFill>
          <a:blip r:embed="rId3"/>
          <a:stretch>
            <a:fillRect/>
          </a:stretch>
        </p:blipFill>
        <p:spPr>
          <a:xfrm>
            <a:off x="314273" y="1675261"/>
            <a:ext cx="2206674" cy="1016765"/>
          </a:xfrm>
          <a:prstGeom prst="rect">
            <a:avLst/>
          </a:prstGeom>
        </p:spPr>
      </p:pic>
      <p:pic>
        <p:nvPicPr>
          <p:cNvPr id="8" name="Picture 7">
            <a:extLst>
              <a:ext uri="{FF2B5EF4-FFF2-40B4-BE49-F238E27FC236}">
                <a16:creationId xmlns:a16="http://schemas.microsoft.com/office/drawing/2014/main" id="{C8C931BD-08D8-4775-AAFC-0DA4E28C596A}"/>
              </a:ext>
            </a:extLst>
          </p:cNvPr>
          <p:cNvPicPr>
            <a:picLocks noChangeAspect="1"/>
          </p:cNvPicPr>
          <p:nvPr/>
        </p:nvPicPr>
        <p:blipFill>
          <a:blip r:embed="rId4"/>
          <a:stretch>
            <a:fillRect/>
          </a:stretch>
        </p:blipFill>
        <p:spPr>
          <a:xfrm>
            <a:off x="3055390" y="1607288"/>
            <a:ext cx="2952469" cy="1763800"/>
          </a:xfrm>
          <a:prstGeom prst="rect">
            <a:avLst/>
          </a:prstGeom>
        </p:spPr>
      </p:pic>
    </p:spTree>
    <p:extLst>
      <p:ext uri="{BB962C8B-B14F-4D97-AF65-F5344CB8AC3E}">
        <p14:creationId xmlns:p14="http://schemas.microsoft.com/office/powerpoint/2010/main" val="19124348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FDA5B673-A646-6C19-D15A-944B76414D73}"/>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B56A260E-BF05-0A5C-4E38-14F45B4DA304}"/>
              </a:ext>
            </a:extLst>
          </p:cNvPr>
          <p:cNvPicPr>
            <a:picLocks noChangeAspect="1"/>
          </p:cNvPicPr>
          <p:nvPr/>
        </p:nvPicPr>
        <p:blipFill>
          <a:blip r:embed="rId2"/>
          <a:stretch>
            <a:fillRect/>
          </a:stretch>
        </p:blipFill>
        <p:spPr>
          <a:xfrm>
            <a:off x="-26726" y="0"/>
            <a:ext cx="6173264" cy="4322536"/>
          </a:xfrm>
          <a:prstGeom prst="rect">
            <a:avLst/>
          </a:prstGeom>
        </p:spPr>
      </p:pic>
      <p:sp>
        <p:nvSpPr>
          <p:cNvPr id="4" name="TextBox 3">
            <a:extLst>
              <a:ext uri="{FF2B5EF4-FFF2-40B4-BE49-F238E27FC236}">
                <a16:creationId xmlns:a16="http://schemas.microsoft.com/office/drawing/2014/main" id="{58774285-6350-5F9D-309A-493EA80BAD9B}"/>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BB7A6755-CF87-7230-570A-7309BBAF653F}"/>
              </a:ext>
            </a:extLst>
          </p:cNvPr>
          <p:cNvGraphicFramePr>
            <a:graphicFrameLocks noGrp="1"/>
          </p:cNvGraphicFramePr>
          <p:nvPr>
            <p:extLst>
              <p:ext uri="{D42A27DB-BD31-4B8C-83A1-F6EECF244321}">
                <p14:modId xmlns:p14="http://schemas.microsoft.com/office/powerpoint/2010/main" val="2861769481"/>
              </p:ext>
            </p:extLst>
          </p:nvPr>
        </p:nvGraphicFramePr>
        <p:xfrm>
          <a:off x="165244" y="558356"/>
          <a:ext cx="5530128" cy="3474720"/>
        </p:xfrm>
        <a:graphic>
          <a:graphicData uri="http://schemas.openxmlformats.org/drawingml/2006/table">
            <a:tbl>
              <a:tblPr firstRow="1" bandRow="1">
                <a:tableStyleId>{5C22544A-7EE6-4342-B048-85BDC9FD1C3A}</a:tableStyleId>
              </a:tblPr>
              <a:tblGrid>
                <a:gridCol w="1711987">
                  <a:extLst>
                    <a:ext uri="{9D8B030D-6E8A-4147-A177-3AD203B41FA5}">
                      <a16:colId xmlns:a16="http://schemas.microsoft.com/office/drawing/2014/main" val="1397519339"/>
                    </a:ext>
                  </a:extLst>
                </a:gridCol>
                <a:gridCol w="2010284">
                  <a:extLst>
                    <a:ext uri="{9D8B030D-6E8A-4147-A177-3AD203B41FA5}">
                      <a16:colId xmlns:a16="http://schemas.microsoft.com/office/drawing/2014/main" val="279180329"/>
                    </a:ext>
                  </a:extLst>
                </a:gridCol>
                <a:gridCol w="1807857">
                  <a:extLst>
                    <a:ext uri="{9D8B030D-6E8A-4147-A177-3AD203B41FA5}">
                      <a16:colId xmlns:a16="http://schemas.microsoft.com/office/drawing/2014/main" val="1532179531"/>
                    </a:ext>
                  </a:extLst>
                </a:gridCol>
              </a:tblGrid>
              <a:tr h="226247">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1. </a:t>
                      </a:r>
                      <a:r>
                        <a:rPr lang="en-US" sz="700" dirty="0">
                          <a:effectLst/>
                          <a:latin typeface="Calibri" panose="020F0502020204030204" pitchFamily="34" charset="0"/>
                          <a:cs typeface="Calibri" panose="020F0502020204030204" pitchFamily="34" charset="0"/>
                        </a:rPr>
                        <a:t>Increasing confidence, knowledge and skills of all staff in teaching PE and sporting activities prioritising CPD and training where needed</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lvl="0" indent="-171450">
                        <a:buFont typeface="Arial" panose="020B0604020202020204" pitchFamily="34" charset="0"/>
                        <a:buChar char="•"/>
                      </a:pPr>
                      <a:r>
                        <a:rPr lang="en-US" sz="700" kern="1200" dirty="0">
                          <a:solidFill>
                            <a:schemeClr val="dk1"/>
                          </a:solidFill>
                          <a:effectLst/>
                          <a:latin typeface="+mn-lt"/>
                          <a:ea typeface="+mn-ea"/>
                          <a:cs typeface="+mn-cs"/>
                        </a:rPr>
                        <a:t>All teachers highly focusing on fundamental movement skills.</a:t>
                      </a:r>
                    </a:p>
                    <a:p>
                      <a:pPr marL="459440" lvl="1" indent="-171450">
                        <a:buFont typeface="Arial" panose="020B0604020202020204" pitchFamily="34" charset="0"/>
                        <a:buChar char="•"/>
                      </a:pPr>
                      <a:r>
                        <a:rPr lang="en-US" sz="700" kern="1200" dirty="0">
                          <a:solidFill>
                            <a:schemeClr val="dk1"/>
                          </a:solidFill>
                          <a:effectLst/>
                          <a:latin typeface="+mn-lt"/>
                          <a:ea typeface="+mn-ea"/>
                          <a:cs typeface="+mn-cs"/>
                        </a:rPr>
                        <a:t>Learning walk evidence</a:t>
                      </a:r>
                    </a:p>
                    <a:p>
                      <a:pPr marL="459440" lvl="1" indent="-171450">
                        <a:buFont typeface="Arial" panose="020B0604020202020204" pitchFamily="34" charset="0"/>
                        <a:buChar char="•"/>
                      </a:pPr>
                      <a:r>
                        <a:rPr lang="en-US" sz="700" kern="1200" dirty="0">
                          <a:solidFill>
                            <a:schemeClr val="dk1"/>
                          </a:solidFill>
                          <a:effectLst/>
                          <a:latin typeface="+mn-lt"/>
                          <a:ea typeface="+mn-ea"/>
                          <a:cs typeface="+mn-cs"/>
                        </a:rPr>
                        <a:t>Use of Jasmine portal</a:t>
                      </a:r>
                    </a:p>
                    <a:p>
                      <a:pPr marL="459440" lvl="1" indent="-171450">
                        <a:buFont typeface="Arial" panose="020B0604020202020204" pitchFamily="34" charset="0"/>
                        <a:buChar char="•"/>
                      </a:pPr>
                      <a:r>
                        <a:rPr lang="en-US" sz="700" kern="1200" dirty="0">
                          <a:solidFill>
                            <a:schemeClr val="dk1"/>
                          </a:solidFill>
                          <a:effectLst/>
                          <a:latin typeface="+mn-lt"/>
                          <a:ea typeface="+mn-ea"/>
                          <a:cs typeface="+mn-cs"/>
                        </a:rPr>
                        <a:t>Termly summative data (see previous page)</a:t>
                      </a:r>
                    </a:p>
                    <a:p>
                      <a:pPr marL="171450" lvl="0" indent="-171450">
                        <a:buFont typeface="Arial" panose="020B0604020202020204" pitchFamily="34" charset="0"/>
                        <a:buChar char="•"/>
                      </a:pPr>
                      <a:r>
                        <a:rPr lang="en-US" sz="700" kern="1200" dirty="0">
                          <a:solidFill>
                            <a:schemeClr val="dk1"/>
                          </a:solidFill>
                          <a:effectLst/>
                          <a:latin typeface="+mn-lt"/>
                          <a:ea typeface="+mn-ea"/>
                          <a:cs typeface="+mn-cs"/>
                        </a:rPr>
                        <a:t>All teachers trained in Real PE, Real Gym and Real Dance. Further CPD now available on Jasmine portal.</a:t>
                      </a:r>
                    </a:p>
                    <a:p>
                      <a:pPr marL="459440" lvl="1" indent="-171450">
                        <a:buFont typeface="Arial" panose="020B0604020202020204" pitchFamily="34" charset="0"/>
                        <a:buChar char="•"/>
                      </a:pPr>
                      <a:r>
                        <a:rPr lang="en-US" sz="700" kern="1200" dirty="0">
                          <a:solidFill>
                            <a:schemeClr val="dk1"/>
                          </a:solidFill>
                          <a:effectLst/>
                          <a:latin typeface="+mn-lt"/>
                          <a:ea typeface="+mn-ea"/>
                          <a:cs typeface="+mn-cs"/>
                        </a:rPr>
                        <a:t>Staff CPD log.</a:t>
                      </a:r>
                      <a:endParaRPr lang="en-GB" sz="700" kern="1200" dirty="0">
                        <a:solidFill>
                          <a:schemeClr val="dk1"/>
                        </a:solidFill>
                        <a:effectLst/>
                        <a:latin typeface="+mn-lt"/>
                        <a:ea typeface="+mn-ea"/>
                        <a:cs typeface="+mn-cs"/>
                      </a:endParaRPr>
                    </a:p>
                    <a:p>
                      <a:pPr marL="171450" indent="-171450">
                        <a:buFont typeface="Arial" panose="020B0604020202020204" pitchFamily="34" charset="0"/>
                        <a:buChar char="•"/>
                      </a:pPr>
                      <a:r>
                        <a:rPr lang="en-US" sz="700" dirty="0">
                          <a:latin typeface="Calibri" panose="020F0502020204030204" pitchFamily="34" charset="0"/>
                          <a:cs typeface="Calibri" panose="020F0502020204030204" pitchFamily="34" charset="0"/>
                        </a:rPr>
                        <a:t>PE lead attended termly subject leader meetings to ensure up to date with current messages and information.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buFont typeface="Arial" panose="020B0604020202020204" pitchFamily="34" charset="0"/>
                        <a:buChar char="•"/>
                      </a:pPr>
                      <a:r>
                        <a:rPr lang="en-US" sz="700" dirty="0">
                          <a:latin typeface="Calibri" panose="020F0502020204030204" pitchFamily="34" charset="0"/>
                          <a:cs typeface="Calibri" panose="020F0502020204030204" pitchFamily="34" charset="0"/>
                        </a:rPr>
                        <a:t>No whole school PE CPD this year to continue to raise standards.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2. </a:t>
                      </a:r>
                      <a:r>
                        <a:rPr lang="en-US" sz="700" dirty="0">
                          <a:effectLst/>
                          <a:latin typeface="Calibri" panose="020F0502020204030204" pitchFamily="34" charset="0"/>
                          <a:cs typeface="Calibri" panose="020F0502020204030204" pitchFamily="34" charset="0"/>
                        </a:rPr>
                        <a:t>Increasing engagement of all pupils in regular physical activity and sporting activities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lvl="0" indent="-171450">
                        <a:buFont typeface="Arial" panose="020B0604020202020204" pitchFamily="34" charset="0"/>
                        <a:buChar char="•"/>
                      </a:pPr>
                      <a:r>
                        <a:rPr lang="en-US" sz="700" kern="1200" dirty="0">
                          <a:solidFill>
                            <a:schemeClr val="dk1"/>
                          </a:solidFill>
                          <a:effectLst/>
                          <a:latin typeface="+mn-lt"/>
                          <a:ea typeface="+mn-ea"/>
                          <a:cs typeface="+mn-cs"/>
                        </a:rPr>
                        <a:t>Weekly Real PE lessons happened every week all year due to having SSP coach in to support.</a:t>
                      </a:r>
                      <a:endParaRPr lang="en-GB" sz="700" kern="1200" dirty="0">
                        <a:solidFill>
                          <a:schemeClr val="dk1"/>
                        </a:solidFill>
                        <a:effectLst/>
                        <a:latin typeface="+mn-lt"/>
                        <a:ea typeface="+mn-ea"/>
                        <a:cs typeface="+mn-cs"/>
                      </a:endParaRPr>
                    </a:p>
                    <a:p>
                      <a:pPr marL="171450" lvl="0" indent="-171450">
                        <a:buFont typeface="Arial" panose="020B0604020202020204" pitchFamily="34" charset="0"/>
                        <a:buChar char="•"/>
                      </a:pPr>
                      <a:r>
                        <a:rPr lang="en-US" sz="700" kern="1200" dirty="0">
                          <a:solidFill>
                            <a:schemeClr val="dk1"/>
                          </a:solidFill>
                          <a:effectLst/>
                          <a:latin typeface="+mn-lt"/>
                          <a:ea typeface="+mn-ea"/>
                          <a:cs typeface="+mn-cs"/>
                        </a:rPr>
                        <a:t>SSP coach particularly targeting children who not yet met age related to practice specific skills e.g. balance, skipping, hopping.</a:t>
                      </a:r>
                    </a:p>
                    <a:p>
                      <a:pPr marL="171450" lvl="0" indent="-171450">
                        <a:buFont typeface="Arial" panose="020B0604020202020204" pitchFamily="34" charset="0"/>
                        <a:buChar char="•"/>
                      </a:pPr>
                      <a:r>
                        <a:rPr lang="en-US" sz="700" kern="1200" dirty="0">
                          <a:solidFill>
                            <a:schemeClr val="dk1"/>
                          </a:solidFill>
                          <a:effectLst/>
                          <a:latin typeface="+mn-lt"/>
                          <a:ea typeface="+mn-ea"/>
                          <a:cs typeface="+mn-cs"/>
                        </a:rPr>
                        <a:t>SSP coach </a:t>
                      </a:r>
                      <a:endParaRPr lang="en-GB" sz="700" kern="1200" dirty="0">
                        <a:solidFill>
                          <a:schemeClr val="dk1"/>
                        </a:solidFill>
                        <a:effectLst/>
                        <a:latin typeface="+mn-lt"/>
                        <a:ea typeface="+mn-ea"/>
                        <a:cs typeface="+mn-cs"/>
                      </a:endParaRPr>
                    </a:p>
                    <a:p>
                      <a:pPr marL="171450" lvl="0" indent="-171450">
                        <a:buFont typeface="Arial" panose="020B0604020202020204" pitchFamily="34" charset="0"/>
                        <a:buChar char="•"/>
                      </a:pPr>
                      <a:r>
                        <a:rPr lang="en-US" sz="700" kern="1200" dirty="0">
                          <a:solidFill>
                            <a:schemeClr val="dk1"/>
                          </a:solidFill>
                          <a:effectLst/>
                          <a:latin typeface="+mn-lt"/>
                          <a:ea typeface="+mn-ea"/>
                          <a:cs typeface="+mn-cs"/>
                        </a:rPr>
                        <a:t>Almost </a:t>
                      </a:r>
                      <a:r>
                        <a:rPr lang="en-US" sz="700" u="sng" kern="1200" dirty="0">
                          <a:solidFill>
                            <a:schemeClr val="dk1"/>
                          </a:solidFill>
                          <a:effectLst/>
                          <a:latin typeface="+mn-lt"/>
                          <a:ea typeface="+mn-ea"/>
                          <a:cs typeface="+mn-cs"/>
                        </a:rPr>
                        <a:t>all</a:t>
                      </a:r>
                      <a:r>
                        <a:rPr lang="en-US" sz="700" kern="1200" dirty="0">
                          <a:solidFill>
                            <a:schemeClr val="dk1"/>
                          </a:solidFill>
                          <a:effectLst/>
                          <a:latin typeface="+mn-lt"/>
                          <a:ea typeface="+mn-ea"/>
                          <a:cs typeface="+mn-cs"/>
                        </a:rPr>
                        <a:t> children in Nurture provision accessing Real PE lessons for part of lesson and skills followed up with TA during week.</a:t>
                      </a:r>
                      <a:endParaRPr lang="en-GB" sz="700" kern="1200" dirty="0">
                        <a:solidFill>
                          <a:schemeClr val="dk1"/>
                        </a:solidFill>
                        <a:effectLst/>
                        <a:latin typeface="+mn-lt"/>
                        <a:ea typeface="+mn-ea"/>
                        <a:cs typeface="+mn-cs"/>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buFont typeface="Arial" panose="020B0604020202020204" pitchFamily="34" charset="0"/>
                        <a:buChar char="•"/>
                      </a:pPr>
                      <a:r>
                        <a:rPr lang="en-US" sz="700" kern="1200" dirty="0">
                          <a:solidFill>
                            <a:schemeClr val="dk1"/>
                          </a:solidFill>
                          <a:effectLst/>
                          <a:latin typeface="+mn-lt"/>
                          <a:ea typeface="+mn-ea"/>
                          <a:cs typeface="+mn-cs"/>
                        </a:rPr>
                        <a:t>Provide </a:t>
                      </a:r>
                      <a:r>
                        <a:rPr lang="en-US" sz="700" b="1" u="sng" kern="1200" dirty="0">
                          <a:solidFill>
                            <a:schemeClr val="dk1"/>
                          </a:solidFill>
                          <a:effectLst/>
                          <a:latin typeface="+mn-lt"/>
                          <a:ea typeface="+mn-ea"/>
                          <a:cs typeface="+mn-cs"/>
                        </a:rPr>
                        <a:t>highly active</a:t>
                      </a:r>
                      <a:r>
                        <a:rPr lang="en-US" sz="700" kern="1200" dirty="0">
                          <a:solidFill>
                            <a:schemeClr val="dk1"/>
                          </a:solidFill>
                          <a:effectLst/>
                          <a:latin typeface="+mn-lt"/>
                          <a:ea typeface="+mn-ea"/>
                          <a:cs typeface="+mn-cs"/>
                        </a:rPr>
                        <a:t> REAL PE lessons to enable </a:t>
                      </a:r>
                      <a:r>
                        <a:rPr lang="en-US" sz="700" u="sng" kern="1200" dirty="0">
                          <a:solidFill>
                            <a:schemeClr val="dk1"/>
                          </a:solidFill>
                          <a:effectLst/>
                          <a:latin typeface="+mn-lt"/>
                          <a:ea typeface="+mn-ea"/>
                          <a:cs typeface="+mn-cs"/>
                        </a:rPr>
                        <a:t>all</a:t>
                      </a:r>
                      <a:r>
                        <a:rPr lang="en-US" sz="700" kern="1200" dirty="0">
                          <a:solidFill>
                            <a:schemeClr val="dk1"/>
                          </a:solidFill>
                          <a:effectLst/>
                          <a:latin typeface="+mn-lt"/>
                          <a:ea typeface="+mn-ea"/>
                          <a:cs typeface="+mn-cs"/>
                        </a:rPr>
                        <a:t> pupils to develop their fundamental movement skills.</a:t>
                      </a:r>
                    </a:p>
                    <a:p>
                      <a:pPr marL="459440" lvl="1" indent="-171450">
                        <a:buFont typeface="Arial" panose="020B0604020202020204" pitchFamily="34" charset="0"/>
                        <a:buChar char="•"/>
                      </a:pPr>
                      <a:r>
                        <a:rPr lang="en-US" sz="700" kern="1200" dirty="0">
                          <a:solidFill>
                            <a:schemeClr val="dk1"/>
                          </a:solidFill>
                          <a:effectLst/>
                          <a:latin typeface="+mn-lt"/>
                          <a:ea typeface="+mn-ea"/>
                          <a:cs typeface="+mn-cs"/>
                        </a:rPr>
                        <a:t>Learning walks shows varying levels of activity in lessons.</a:t>
                      </a:r>
                      <a:endParaRPr lang="en-GB" sz="700" kern="1200" dirty="0">
                        <a:solidFill>
                          <a:schemeClr val="dk1"/>
                        </a:solidFill>
                        <a:effectLst/>
                        <a:latin typeface="+mn-lt"/>
                        <a:ea typeface="+mn-ea"/>
                        <a:cs typeface="+mn-cs"/>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bl>
          </a:graphicData>
        </a:graphic>
      </p:graphicFrame>
    </p:spTree>
    <p:extLst>
      <p:ext uri="{BB962C8B-B14F-4D97-AF65-F5344CB8AC3E}">
        <p14:creationId xmlns:p14="http://schemas.microsoft.com/office/powerpoint/2010/main" val="275597750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8053B42-8C81-4DE7-625E-17DE05AD0C22}"/>
            </a:ext>
          </a:extLst>
        </p:cNvPr>
        <p:cNvGrpSpPr/>
        <p:nvPr/>
      </p:nvGrpSpPr>
      <p:grpSpPr>
        <a:xfrm>
          <a:off x="0" y="0"/>
          <a:ext cx="0" cy="0"/>
          <a:chOff x="0" y="0"/>
          <a:chExt cx="0" cy="0"/>
        </a:xfrm>
      </p:grpSpPr>
      <p:pic>
        <p:nvPicPr>
          <p:cNvPr id="6" name="Picture 5" descr="A screenshot of a computer&#10;&#10;AI-generated content may be incorrect.">
            <a:extLst>
              <a:ext uri="{FF2B5EF4-FFF2-40B4-BE49-F238E27FC236}">
                <a16:creationId xmlns:a16="http://schemas.microsoft.com/office/drawing/2014/main" id="{3AC1E9C2-1C91-6BAC-5047-CE0493D42E70}"/>
              </a:ext>
            </a:extLst>
          </p:cNvPr>
          <p:cNvPicPr>
            <a:picLocks noChangeAspect="1"/>
          </p:cNvPicPr>
          <p:nvPr/>
        </p:nvPicPr>
        <p:blipFill>
          <a:blip r:embed="rId2"/>
          <a:stretch>
            <a:fillRect/>
          </a:stretch>
        </p:blipFill>
        <p:spPr>
          <a:xfrm>
            <a:off x="-16769" y="0"/>
            <a:ext cx="6173264" cy="4322536"/>
          </a:xfrm>
          <a:prstGeom prst="rect">
            <a:avLst/>
          </a:prstGeom>
        </p:spPr>
      </p:pic>
      <p:sp>
        <p:nvSpPr>
          <p:cNvPr id="4" name="TextBox 3">
            <a:extLst>
              <a:ext uri="{FF2B5EF4-FFF2-40B4-BE49-F238E27FC236}">
                <a16:creationId xmlns:a16="http://schemas.microsoft.com/office/drawing/2014/main" id="{6E532BB3-3E8C-8C2B-D49F-407DAA50D1D2}"/>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Review of the last academic year (2024/2025)</a:t>
            </a:r>
          </a:p>
        </p:txBody>
      </p:sp>
      <p:graphicFrame>
        <p:nvGraphicFramePr>
          <p:cNvPr id="5" name="Table 4">
            <a:extLst>
              <a:ext uri="{FF2B5EF4-FFF2-40B4-BE49-F238E27FC236}">
                <a16:creationId xmlns:a16="http://schemas.microsoft.com/office/drawing/2014/main" id="{F9BDBC17-CD2E-90F4-A5E7-9D45B87765A4}"/>
              </a:ext>
            </a:extLst>
          </p:cNvPr>
          <p:cNvGraphicFramePr>
            <a:graphicFrameLocks noGrp="1"/>
          </p:cNvGraphicFramePr>
          <p:nvPr>
            <p:extLst>
              <p:ext uri="{D42A27DB-BD31-4B8C-83A1-F6EECF244321}">
                <p14:modId xmlns:p14="http://schemas.microsoft.com/office/powerpoint/2010/main" val="1792223265"/>
              </p:ext>
            </p:extLst>
          </p:nvPr>
        </p:nvGraphicFramePr>
        <p:xfrm>
          <a:off x="121491" y="503710"/>
          <a:ext cx="5876830" cy="3766029"/>
        </p:xfrm>
        <a:graphic>
          <a:graphicData uri="http://schemas.openxmlformats.org/drawingml/2006/table">
            <a:tbl>
              <a:tblPr firstRow="1" bandRow="1">
                <a:tableStyleId>{5C22544A-7EE6-4342-B048-85BDC9FD1C3A}</a:tableStyleId>
              </a:tblPr>
              <a:tblGrid>
                <a:gridCol w="1763286">
                  <a:extLst>
                    <a:ext uri="{9D8B030D-6E8A-4147-A177-3AD203B41FA5}">
                      <a16:colId xmlns:a16="http://schemas.microsoft.com/office/drawing/2014/main" val="1397519339"/>
                    </a:ext>
                  </a:extLst>
                </a:gridCol>
                <a:gridCol w="2205125">
                  <a:extLst>
                    <a:ext uri="{9D8B030D-6E8A-4147-A177-3AD203B41FA5}">
                      <a16:colId xmlns:a16="http://schemas.microsoft.com/office/drawing/2014/main" val="279180329"/>
                    </a:ext>
                  </a:extLst>
                </a:gridCol>
                <a:gridCol w="1908419">
                  <a:extLst>
                    <a:ext uri="{9D8B030D-6E8A-4147-A177-3AD203B41FA5}">
                      <a16:colId xmlns:a16="http://schemas.microsoft.com/office/drawing/2014/main" val="1532179531"/>
                    </a:ext>
                  </a:extLst>
                </a:gridCol>
              </a:tblGrid>
              <a:tr h="287004">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Key areas as outlined in PE and sport premium guidance</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What went well? Supporting evidence?</a:t>
                      </a:r>
                      <a:r>
                        <a:rPr lang="en-GB" sz="700" dirty="0">
                          <a:solidFill>
                            <a:sysClr val="windowText" lastClr="000000"/>
                          </a:solidFill>
                          <a:effectLst/>
                          <a:latin typeface="Calibri" panose="020F0502020204030204" pitchFamily="34" charset="0"/>
                          <a:cs typeface="Calibri" panose="020F0502020204030204" pitchFamily="34" charset="0"/>
                        </a:rPr>
                        <a:t> </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What didn't go well? Supporting evidence? </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129152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3. </a:t>
                      </a:r>
                      <a:r>
                        <a:rPr lang="en-US" sz="700" b="0" dirty="0">
                          <a:effectLst/>
                          <a:latin typeface="Calibri" panose="020F0502020204030204" pitchFamily="34" charset="0"/>
                          <a:cs typeface="Calibri" panose="020F0502020204030204" pitchFamily="34" charset="0"/>
                        </a:rPr>
                        <a:t>Raising the profile of PE and sport across the school, to support whole school improvement</a:t>
                      </a:r>
                      <a:endParaRPr lang="en-US" sz="700" b="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b="0" kern="1200" dirty="0">
                          <a:solidFill>
                            <a:schemeClr val="dk1"/>
                          </a:solidFill>
                          <a:effectLst/>
                          <a:latin typeface="+mn-lt"/>
                          <a:ea typeface="+mn-ea"/>
                          <a:cs typeface="+mn-cs"/>
                        </a:rPr>
                        <a:t>Further developing Opal Play </a:t>
                      </a:r>
                      <a:r>
                        <a:rPr lang="en-US" sz="700" b="0" kern="1200" dirty="0" err="1">
                          <a:solidFill>
                            <a:schemeClr val="dk1"/>
                          </a:solidFill>
                          <a:effectLst/>
                          <a:latin typeface="+mn-lt"/>
                          <a:ea typeface="+mn-ea"/>
                          <a:cs typeface="+mn-cs"/>
                        </a:rPr>
                        <a:t>programme</a:t>
                      </a:r>
                      <a:r>
                        <a:rPr lang="en-US" sz="700" b="0" kern="1200" dirty="0">
                          <a:solidFill>
                            <a:schemeClr val="dk1"/>
                          </a:solidFill>
                          <a:effectLst/>
                          <a:latin typeface="+mn-lt"/>
                          <a:ea typeface="+mn-ea"/>
                          <a:cs typeface="+mn-cs"/>
                        </a:rPr>
                        <a:t> to support children’s active play and develop pupils’ wide range of active play skills.</a:t>
                      </a:r>
                    </a:p>
                    <a:p>
                      <a:pPr marL="459440" lvl="1" indent="-171450">
                        <a:buFont typeface="Arial" panose="020B0604020202020204" pitchFamily="34" charset="0"/>
                        <a:buChar char="•"/>
                      </a:pPr>
                      <a:r>
                        <a:rPr lang="en-US" sz="700" kern="1200" dirty="0">
                          <a:solidFill>
                            <a:schemeClr val="dk1"/>
                          </a:solidFill>
                          <a:effectLst/>
                          <a:latin typeface="+mn-lt"/>
                          <a:ea typeface="+mn-ea"/>
                          <a:cs typeface="+mn-cs"/>
                        </a:rPr>
                        <a:t>100% of children love Opal Play and wouldn’t want it to stop.</a:t>
                      </a:r>
                      <a:endParaRPr lang="en-GB" sz="700" kern="1200" dirty="0">
                        <a:solidFill>
                          <a:schemeClr val="dk1"/>
                        </a:solidFill>
                        <a:effectLst/>
                        <a:latin typeface="+mn-lt"/>
                        <a:ea typeface="+mn-ea"/>
                        <a:cs typeface="+mn-cs"/>
                      </a:endParaRPr>
                    </a:p>
                    <a:p>
                      <a:pPr marL="459440" lvl="1" indent="-171450">
                        <a:buFont typeface="Arial" panose="020B0604020202020204" pitchFamily="34" charset="0"/>
                        <a:buChar char="•"/>
                      </a:pPr>
                      <a:r>
                        <a:rPr lang="en-US" sz="700" kern="1200" dirty="0">
                          <a:solidFill>
                            <a:schemeClr val="dk1"/>
                          </a:solidFill>
                          <a:effectLst/>
                          <a:latin typeface="+mn-lt"/>
                          <a:ea typeface="+mn-ea"/>
                          <a:cs typeface="+mn-cs"/>
                        </a:rPr>
                        <a:t>Staff view ‘The children are highly active and seem so happy’</a:t>
                      </a:r>
                      <a:endParaRPr lang="en-GB" sz="700" kern="1200" dirty="0">
                        <a:solidFill>
                          <a:schemeClr val="dk1"/>
                        </a:solidFill>
                        <a:effectLst/>
                        <a:latin typeface="+mn-lt"/>
                        <a:ea typeface="+mn-ea"/>
                        <a:cs typeface="+mn-cs"/>
                      </a:endParaRPr>
                    </a:p>
                    <a:p>
                      <a:pPr marL="459440" lvl="1" indent="-171450">
                        <a:buFont typeface="Arial" panose="020B0604020202020204" pitchFamily="34" charset="0"/>
                        <a:buChar char="•"/>
                      </a:pPr>
                      <a:r>
                        <a:rPr lang="en-US" sz="700" kern="1200" dirty="0">
                          <a:solidFill>
                            <a:schemeClr val="dk1"/>
                          </a:solidFill>
                          <a:effectLst/>
                          <a:latin typeface="+mn-lt"/>
                          <a:ea typeface="+mn-ea"/>
                          <a:cs typeface="+mn-cs"/>
                        </a:rPr>
                        <a:t>Huge reduction in </a:t>
                      </a:r>
                      <a:r>
                        <a:rPr lang="en-US" sz="700" kern="1200" dirty="0" err="1">
                          <a:solidFill>
                            <a:schemeClr val="dk1"/>
                          </a:solidFill>
                          <a:effectLst/>
                          <a:latin typeface="+mn-lt"/>
                          <a:ea typeface="+mn-ea"/>
                          <a:cs typeface="+mn-cs"/>
                        </a:rPr>
                        <a:t>behaviour</a:t>
                      </a:r>
                      <a:r>
                        <a:rPr lang="en-US" sz="700" kern="1200" dirty="0">
                          <a:solidFill>
                            <a:schemeClr val="dk1"/>
                          </a:solidFill>
                          <a:effectLst/>
                          <a:latin typeface="+mn-lt"/>
                          <a:ea typeface="+mn-ea"/>
                          <a:cs typeface="+mn-cs"/>
                        </a:rPr>
                        <a:t> incidents both during and after lunchtime.</a:t>
                      </a:r>
                      <a:endParaRPr lang="en-GB" sz="700" kern="1200" dirty="0">
                        <a:solidFill>
                          <a:schemeClr val="dk1"/>
                        </a:solidFill>
                        <a:effectLst/>
                        <a:latin typeface="+mn-lt"/>
                        <a:ea typeface="+mn-ea"/>
                        <a:cs typeface="+mn-cs"/>
                      </a:endParaRPr>
                    </a:p>
                    <a:p>
                      <a:pPr marL="459440" lvl="1" indent="-171450">
                        <a:buFont typeface="Arial" panose="020B0604020202020204" pitchFamily="34" charset="0"/>
                        <a:buChar char="•"/>
                      </a:pPr>
                      <a:r>
                        <a:rPr lang="en-US" sz="700" kern="1200" dirty="0">
                          <a:solidFill>
                            <a:schemeClr val="dk1"/>
                          </a:solidFill>
                          <a:effectLst/>
                          <a:latin typeface="+mn-lt"/>
                          <a:ea typeface="+mn-ea"/>
                          <a:cs typeface="+mn-cs"/>
                        </a:rPr>
                        <a:t>Parent sessions well attended – over 40 families attended each Play afternoon held through the year.</a:t>
                      </a:r>
                      <a:endParaRPr lang="en-GB" sz="700" kern="1200" dirty="0">
                        <a:solidFill>
                          <a:schemeClr val="dk1"/>
                        </a:solidFill>
                        <a:effectLst/>
                        <a:latin typeface="+mn-lt"/>
                        <a:ea typeface="+mn-ea"/>
                        <a:cs typeface="+mn-cs"/>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b="1" u="sng" kern="1200" dirty="0">
                          <a:solidFill>
                            <a:schemeClr val="dk1"/>
                          </a:solidFill>
                          <a:effectLst/>
                          <a:latin typeface="+mn-lt"/>
                          <a:ea typeface="+mn-ea"/>
                          <a:cs typeface="+mn-cs"/>
                        </a:rPr>
                        <a:t>Opal Play Working Group</a:t>
                      </a:r>
                      <a:endParaRPr lang="en-GB" sz="700" kern="1200" dirty="0">
                        <a:solidFill>
                          <a:schemeClr val="dk1"/>
                        </a:solidFill>
                        <a:effectLst/>
                        <a:latin typeface="+mn-lt"/>
                        <a:ea typeface="+mn-ea"/>
                        <a:cs typeface="+mn-cs"/>
                      </a:endParaRPr>
                    </a:p>
                    <a:p>
                      <a:pPr marL="171450" lvl="0" indent="-171450">
                        <a:buFont typeface="Arial" panose="020B0604020202020204" pitchFamily="34" charset="0"/>
                        <a:buChar char="•"/>
                      </a:pPr>
                      <a:r>
                        <a:rPr lang="en-US" sz="700" kern="1200" dirty="0">
                          <a:solidFill>
                            <a:schemeClr val="dk1"/>
                          </a:solidFill>
                          <a:effectLst/>
                          <a:latin typeface="+mn-lt"/>
                          <a:ea typeface="+mn-ea"/>
                          <a:cs typeface="+mn-cs"/>
                        </a:rPr>
                        <a:t>Changeover of staff during Summer Term due to working group members leaving the school.</a:t>
                      </a:r>
                      <a:endParaRPr lang="en-GB" sz="700" kern="1200" dirty="0">
                        <a:solidFill>
                          <a:schemeClr val="dk1"/>
                        </a:solidFill>
                        <a:effectLst/>
                        <a:latin typeface="+mn-lt"/>
                        <a:ea typeface="+mn-ea"/>
                        <a:cs typeface="+mn-cs"/>
                      </a:endParaRPr>
                    </a:p>
                    <a:p>
                      <a:pPr marL="171450" lvl="0" indent="-171450">
                        <a:buFont typeface="Arial" panose="020B0604020202020204" pitchFamily="34" charset="0"/>
                        <a:buChar char="•"/>
                      </a:pPr>
                      <a:r>
                        <a:rPr lang="en-US" sz="700" kern="1200" dirty="0">
                          <a:solidFill>
                            <a:schemeClr val="dk1"/>
                          </a:solidFill>
                          <a:effectLst/>
                          <a:latin typeface="+mn-lt"/>
                          <a:ea typeface="+mn-ea"/>
                          <a:cs typeface="+mn-cs"/>
                        </a:rPr>
                        <a:t>Difficulties in meeting half termly due to working group time commitments and roles within school.</a:t>
                      </a:r>
                      <a:endParaRPr lang="en-GB" sz="700" kern="1200" dirty="0">
                        <a:solidFill>
                          <a:schemeClr val="dk1"/>
                        </a:solidFill>
                        <a:effectLst/>
                        <a:latin typeface="+mn-lt"/>
                        <a:ea typeface="+mn-ea"/>
                        <a:cs typeface="+mn-cs"/>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4098148111"/>
                  </a:ext>
                </a:extLst>
              </a:tr>
              <a:tr h="1301254">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4. </a:t>
                      </a:r>
                      <a:r>
                        <a:rPr lang="en-US" sz="700" dirty="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dirty="0">
                          <a:latin typeface="Calibri" panose="020F0502020204030204" pitchFamily="34" charset="0"/>
                          <a:cs typeface="Calibri" panose="020F0502020204030204" pitchFamily="34" charset="0"/>
                        </a:rPr>
                        <a:t>Use of SSP coach to provide a range of activities available to all through lunchtime provision</a:t>
                      </a:r>
                    </a:p>
                    <a:p>
                      <a:pPr marL="459440" marR="0" lvl="1"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dirty="0">
                          <a:latin typeface="Calibri" panose="020F0502020204030204" pitchFamily="34" charset="0"/>
                          <a:cs typeface="Calibri" panose="020F0502020204030204" pitchFamily="34" charset="0"/>
                        </a:rPr>
                        <a:t>Examples of sports offered – tennis, dodgeball, frisbee, athletic skills, yoga</a:t>
                      </a:r>
                    </a:p>
                    <a:p>
                      <a:endParaRPr lang="en-US" sz="7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lvl="0" indent="0">
                        <a:buFont typeface="Arial" panose="020B0604020202020204" pitchFamily="34" charset="0"/>
                        <a:buNone/>
                      </a:pPr>
                      <a:r>
                        <a:rPr lang="en-US" sz="700" b="1" u="sng" kern="1200" dirty="0">
                          <a:solidFill>
                            <a:schemeClr val="dk1"/>
                          </a:solidFill>
                          <a:effectLst/>
                          <a:latin typeface="+mn-lt"/>
                          <a:ea typeface="+mn-ea"/>
                          <a:cs typeface="+mn-cs"/>
                        </a:rPr>
                        <a:t>Extra Curricular club provision</a:t>
                      </a:r>
                    </a:p>
                    <a:p>
                      <a:pPr marL="171450" lvl="0" indent="-171450">
                        <a:buFont typeface="Arial" panose="020B0604020202020204" pitchFamily="34" charset="0"/>
                        <a:buChar char="•"/>
                      </a:pPr>
                      <a:r>
                        <a:rPr lang="en-US" sz="700" kern="1200" dirty="0">
                          <a:solidFill>
                            <a:schemeClr val="dk1"/>
                          </a:solidFill>
                          <a:effectLst/>
                          <a:latin typeface="+mn-lt"/>
                          <a:ea typeface="+mn-ea"/>
                          <a:cs typeface="+mn-cs"/>
                        </a:rPr>
                        <a:t>Limited range of extra curricular clubs resulting in the same children often attending.</a:t>
                      </a:r>
                      <a:endParaRPr lang="en-GB" sz="700" kern="1200" dirty="0">
                        <a:solidFill>
                          <a:schemeClr val="dk1"/>
                        </a:solidFill>
                        <a:effectLst/>
                        <a:latin typeface="+mn-lt"/>
                        <a:ea typeface="+mn-ea"/>
                        <a:cs typeface="+mn-cs"/>
                      </a:endParaRPr>
                    </a:p>
                    <a:p>
                      <a:pPr marL="171450" lvl="0" indent="-171450">
                        <a:buFont typeface="Arial" panose="020B0604020202020204" pitchFamily="34" charset="0"/>
                        <a:buChar char="•"/>
                      </a:pPr>
                      <a:r>
                        <a:rPr lang="en-US" sz="700" kern="1200" dirty="0">
                          <a:solidFill>
                            <a:schemeClr val="dk1"/>
                          </a:solidFill>
                          <a:effectLst/>
                          <a:latin typeface="+mn-lt"/>
                          <a:ea typeface="+mn-ea"/>
                          <a:cs typeface="+mn-cs"/>
                        </a:rPr>
                        <a:t>Pupil resilience to attend a club outside of school hours.</a:t>
                      </a:r>
                      <a:endParaRPr lang="en-GB" sz="700" kern="1200" dirty="0">
                        <a:solidFill>
                          <a:schemeClr val="dk1"/>
                        </a:solidFill>
                        <a:effectLst/>
                        <a:latin typeface="+mn-lt"/>
                        <a:ea typeface="+mn-ea"/>
                        <a:cs typeface="+mn-cs"/>
                      </a:endParaRPr>
                    </a:p>
                    <a:p>
                      <a:pPr marL="171450" lvl="0" indent="-171450">
                        <a:buFont typeface="Arial" panose="020B0604020202020204" pitchFamily="34" charset="0"/>
                        <a:buChar char="•"/>
                      </a:pPr>
                      <a:r>
                        <a:rPr lang="en-US" sz="700" kern="1200" dirty="0">
                          <a:solidFill>
                            <a:schemeClr val="dk1"/>
                          </a:solidFill>
                          <a:effectLst/>
                          <a:latin typeface="+mn-lt"/>
                          <a:ea typeface="+mn-ea"/>
                          <a:cs typeface="+mn-cs"/>
                        </a:rPr>
                        <a:t>Staff capacity to provide extra curricular club provision.</a:t>
                      </a:r>
                      <a:endParaRPr lang="en-GB" sz="700" kern="1200" dirty="0">
                        <a:solidFill>
                          <a:schemeClr val="dk1"/>
                        </a:solidFill>
                        <a:effectLst/>
                        <a:latin typeface="+mn-lt"/>
                        <a:ea typeface="+mn-ea"/>
                        <a:cs typeface="+mn-cs"/>
                      </a:endParaRPr>
                    </a:p>
                    <a:p>
                      <a:pPr marL="171450" lvl="0" indent="-171450">
                        <a:buFont typeface="Arial" panose="020B0604020202020204" pitchFamily="34" charset="0"/>
                        <a:buChar char="•"/>
                      </a:pPr>
                      <a:r>
                        <a:rPr lang="en-US" sz="700" kern="1200" dirty="0">
                          <a:solidFill>
                            <a:schemeClr val="dk1"/>
                          </a:solidFill>
                          <a:effectLst/>
                          <a:latin typeface="+mn-lt"/>
                          <a:ea typeface="+mn-ea"/>
                          <a:cs typeface="+mn-cs"/>
                        </a:rPr>
                        <a:t>Providing targeted places for disadvantaged or vulnerable pupils within clubs. (38% SEND, 41% PP, 35% EAL compared to 54% all)</a:t>
                      </a:r>
                      <a:endParaRPr lang="en-GB" sz="700" kern="1200" dirty="0">
                        <a:solidFill>
                          <a:schemeClr val="dk1"/>
                        </a:solidFill>
                        <a:effectLst/>
                        <a:latin typeface="+mn-lt"/>
                        <a:ea typeface="+mn-ea"/>
                        <a:cs typeface="+mn-cs"/>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7850329"/>
                  </a:ext>
                </a:extLst>
              </a:tr>
              <a:tr h="718029">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b="1" dirty="0">
                          <a:effectLst/>
                          <a:latin typeface="Calibri" panose="020F0502020204030204" pitchFamily="34" charset="0"/>
                          <a:cs typeface="Calibri" panose="020F0502020204030204" pitchFamily="34" charset="0"/>
                        </a:rPr>
                        <a:t>5. </a:t>
                      </a:r>
                      <a:r>
                        <a:rPr lang="en-US" sz="700" dirty="0">
                          <a:effectLst/>
                          <a:latin typeface="Calibri" panose="020F0502020204030204" pitchFamily="34" charset="0"/>
                          <a:cs typeface="Calibri" panose="020F0502020204030204" pitchFamily="34" charset="0"/>
                        </a:rPr>
                        <a:t>Increasing participation in competitive sport</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700" dirty="0">
                        <a:effectLst/>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lvl="0" indent="-171450">
                        <a:buFont typeface="Arial" panose="020B0604020202020204" pitchFamily="34" charset="0"/>
                        <a:buChar char="•"/>
                      </a:pPr>
                      <a:r>
                        <a:rPr lang="en-US" sz="700" kern="1200" dirty="0">
                          <a:solidFill>
                            <a:schemeClr val="dk1"/>
                          </a:solidFill>
                          <a:effectLst/>
                          <a:latin typeface="+mn-lt"/>
                          <a:ea typeface="+mn-ea"/>
                          <a:cs typeface="+mn-cs"/>
                        </a:rPr>
                        <a:t>100% of KS1 had attended at least 1 PE Festival last year.  </a:t>
                      </a:r>
                    </a:p>
                    <a:p>
                      <a:pPr marL="171450" lvl="0" indent="-171450">
                        <a:buFont typeface="Arial" panose="020B0604020202020204" pitchFamily="34" charset="0"/>
                        <a:buChar char="•"/>
                      </a:pPr>
                      <a:r>
                        <a:rPr lang="en-US" sz="700" kern="1200" dirty="0">
                          <a:solidFill>
                            <a:schemeClr val="dk1"/>
                          </a:solidFill>
                          <a:effectLst/>
                          <a:latin typeface="+mn-lt"/>
                          <a:ea typeface="+mn-ea"/>
                          <a:cs typeface="+mn-cs"/>
                        </a:rPr>
                        <a:t>97% of KS1 attended 2 or more festivals.</a:t>
                      </a:r>
                    </a:p>
                    <a:p>
                      <a:pPr marL="171450" lvl="0" indent="-171450">
                        <a:buFont typeface="Arial" panose="020B0604020202020204" pitchFamily="34" charset="0"/>
                        <a:buChar char="•"/>
                      </a:pPr>
                      <a:r>
                        <a:rPr lang="en-US" sz="700" kern="1200" dirty="0">
                          <a:solidFill>
                            <a:schemeClr val="dk1"/>
                          </a:solidFill>
                          <a:effectLst/>
                          <a:latin typeface="+mn-lt"/>
                          <a:ea typeface="+mn-ea"/>
                          <a:cs typeface="+mn-cs"/>
                        </a:rPr>
                        <a:t>Increased offer to include Change for Life Festival for 5 Nurture provision children to attend.</a:t>
                      </a:r>
                      <a:endParaRPr lang="en-GB" sz="700" kern="1200" dirty="0">
                        <a:solidFill>
                          <a:schemeClr val="dk1"/>
                        </a:solidFill>
                        <a:effectLst/>
                        <a:latin typeface="+mn-lt"/>
                        <a:ea typeface="+mn-ea"/>
                        <a:cs typeface="+mn-cs"/>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r>
                        <a:rPr lang="en-US" sz="700" dirty="0">
                          <a:latin typeface="Calibri" panose="020F0502020204030204" pitchFamily="34" charset="0"/>
                          <a:cs typeface="Calibri" panose="020F0502020204030204" pitchFamily="34" charset="0"/>
                        </a:rPr>
                        <a:t>N/A</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bl>
          </a:graphicData>
        </a:graphic>
      </p:graphicFrame>
    </p:spTree>
    <p:extLst>
      <p:ext uri="{BB962C8B-B14F-4D97-AF65-F5344CB8AC3E}">
        <p14:creationId xmlns:p14="http://schemas.microsoft.com/office/powerpoint/2010/main" val="221221420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676EB2-453F-EBD4-CAEA-C1385F926FE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B16F9FF0-9213-3BFF-5463-418DC945D99B}"/>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4783345-C545-CED1-568E-A1725BB54AFE}"/>
              </a:ext>
            </a:extLst>
          </p:cNvPr>
          <p:cNvSpPr txBox="1"/>
          <p:nvPr/>
        </p:nvSpPr>
        <p:spPr>
          <a:xfrm>
            <a:off x="241825" y="226711"/>
            <a:ext cx="3559359" cy="276999"/>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Plan, monitor and evaluate (2025/2026)</a:t>
            </a:r>
          </a:p>
        </p:txBody>
      </p:sp>
      <p:sp>
        <p:nvSpPr>
          <p:cNvPr id="2" name="TextBox 1">
            <a:extLst>
              <a:ext uri="{FF2B5EF4-FFF2-40B4-BE49-F238E27FC236}">
                <a16:creationId xmlns:a16="http://schemas.microsoft.com/office/drawing/2014/main" id="{282A97B3-2922-B00E-5223-36C9D9090A0A}"/>
              </a:ext>
            </a:extLst>
          </p:cNvPr>
          <p:cNvSpPr txBox="1"/>
          <p:nvPr/>
        </p:nvSpPr>
        <p:spPr>
          <a:xfrm>
            <a:off x="241825" y="621478"/>
            <a:ext cx="5684413" cy="1657057"/>
          </a:xfrm>
          <a:prstGeom prst="rect">
            <a:avLst/>
          </a:prstGeom>
          <a:noFill/>
        </p:spPr>
        <p:txBody>
          <a:bodyPr wrap="square" rtlCol="0">
            <a:spAutoFit/>
          </a:bodyPr>
          <a:lstStyle/>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Please aim to use this as a live working document through the year.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Keep returning to this to evidence adaptations and progress made through the PESSPA opportunities you provide.</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There is no set number of objectives you must have.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Make as many or as few as you see fit that will support your aims for the year ahead. </a:t>
            </a:r>
            <a:endParaRPr lang="en-US" sz="500" dirty="0">
              <a:latin typeface="Calibri" panose="020F0502020204030204" pitchFamily="34" charset="0"/>
              <a:cs typeface="Calibri" panose="020F0502020204030204" pitchFamily="34" charset="0"/>
            </a:endParaRPr>
          </a:p>
          <a:p>
            <a:pPr marL="171450" indent="-171450">
              <a:lnSpc>
                <a:spcPct val="124000"/>
              </a:lnSpc>
              <a:buFont typeface="Arial" panose="020B0604020202020204" pitchFamily="34" charset="0"/>
              <a:buChar char="•"/>
            </a:pPr>
            <a:r>
              <a:rPr lang="en-US" sz="850" dirty="0">
                <a:latin typeface="Calibri" panose="020F0502020204030204" pitchFamily="34" charset="0"/>
                <a:cs typeface="Calibri" panose="020F0502020204030204" pitchFamily="34" charset="0"/>
              </a:rPr>
              <a:t>Consider which of the 5 key areas improvements will be focusing on: </a:t>
            </a:r>
          </a:p>
          <a:p>
            <a:pPr>
              <a:lnSpc>
                <a:spcPct val="124000"/>
              </a:lnSpc>
            </a:pPr>
            <a:endParaRPr lang="en-US" sz="500" dirty="0">
              <a:latin typeface="Calibri" panose="020F0502020204030204" pitchFamily="34" charset="0"/>
              <a:cs typeface="Calibri" panose="020F0502020204030204" pitchFamily="34" charset="0"/>
            </a:endParaRPr>
          </a:p>
          <a:p>
            <a:pPr>
              <a:lnSpc>
                <a:spcPct val="124000"/>
              </a:lnSpc>
            </a:pPr>
            <a:r>
              <a:rPr lang="en-US" sz="700" i="1" dirty="0">
                <a:latin typeface="Calibri" panose="020F0502020204030204" pitchFamily="34" charset="0"/>
                <a:cs typeface="Calibri" panose="020F0502020204030204" pitchFamily="34" charset="0"/>
              </a:rPr>
              <a:t>1. Increasing confidence, knowledge and skills of all staff in teaching PE and sporting activities prioritising CPD and training where needed.</a:t>
            </a:r>
          </a:p>
          <a:p>
            <a:pPr>
              <a:lnSpc>
                <a:spcPct val="124000"/>
              </a:lnSpc>
            </a:pPr>
            <a:r>
              <a:rPr lang="en-US" sz="700" i="1" dirty="0">
                <a:latin typeface="Calibri" panose="020F0502020204030204" pitchFamily="34" charset="0"/>
                <a:cs typeface="Calibri" panose="020F0502020204030204" pitchFamily="34" charset="0"/>
              </a:rPr>
              <a:t>2. Increasing engagement of all pupils in regular physical activity and sporting activities</a:t>
            </a:r>
          </a:p>
          <a:p>
            <a:pPr>
              <a:lnSpc>
                <a:spcPct val="124000"/>
              </a:lnSpc>
            </a:pPr>
            <a:r>
              <a:rPr lang="en-US" sz="700" i="1" dirty="0">
                <a:latin typeface="Calibri" panose="020F0502020204030204" pitchFamily="34" charset="0"/>
                <a:cs typeface="Calibri" panose="020F0502020204030204" pitchFamily="34" charset="0"/>
              </a:rPr>
              <a:t>3. Raising the profile of PE and sport across the school, to support whole school improvement</a:t>
            </a:r>
          </a:p>
          <a:p>
            <a:pPr>
              <a:lnSpc>
                <a:spcPct val="124000"/>
              </a:lnSpc>
            </a:pPr>
            <a:r>
              <a:rPr lang="en-US" sz="700" i="1" dirty="0">
                <a:latin typeface="Calibri" panose="020F0502020204030204" pitchFamily="34" charset="0"/>
                <a:cs typeface="Calibri" panose="020F0502020204030204" pitchFamily="34" charset="0"/>
              </a:rPr>
              <a:t>4. Offer a broader and more equal experience of a range of sports and physical activities to all pupils and ensure equal access to sport for boys and girls</a:t>
            </a:r>
          </a:p>
          <a:p>
            <a:pPr>
              <a:lnSpc>
                <a:spcPct val="124000"/>
              </a:lnSpc>
            </a:pPr>
            <a:r>
              <a:rPr lang="en-US" sz="700" i="1" dirty="0">
                <a:latin typeface="Calibri" panose="020F0502020204030204" pitchFamily="34" charset="0"/>
                <a:cs typeface="Calibri" panose="020F0502020204030204" pitchFamily="34" charset="0"/>
              </a:rPr>
              <a:t>5. Increasing participation in competitive sport</a:t>
            </a:r>
          </a:p>
        </p:txBody>
      </p:sp>
      <p:pic>
        <p:nvPicPr>
          <p:cNvPr id="5" name="Picture 4">
            <a:extLst>
              <a:ext uri="{FF2B5EF4-FFF2-40B4-BE49-F238E27FC236}">
                <a16:creationId xmlns:a16="http://schemas.microsoft.com/office/drawing/2014/main" id="{7F32A18A-FDE4-4DB9-9EA5-C535C0F0981C}"/>
              </a:ext>
            </a:extLst>
          </p:cNvPr>
          <p:cNvPicPr>
            <a:picLocks noChangeAspect="1"/>
          </p:cNvPicPr>
          <p:nvPr/>
        </p:nvPicPr>
        <p:blipFill>
          <a:blip r:embed="rId3"/>
          <a:stretch>
            <a:fillRect/>
          </a:stretch>
        </p:blipFill>
        <p:spPr>
          <a:xfrm>
            <a:off x="882997" y="2312949"/>
            <a:ext cx="4366751" cy="1868822"/>
          </a:xfrm>
          <a:prstGeom prst="rect">
            <a:avLst/>
          </a:prstGeom>
        </p:spPr>
      </p:pic>
    </p:spTree>
    <p:extLst>
      <p:ext uri="{BB962C8B-B14F-4D97-AF65-F5344CB8AC3E}">
        <p14:creationId xmlns:p14="http://schemas.microsoft.com/office/powerpoint/2010/main" val="328500783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DCA891C-7B14-166A-A3BA-79F6E8E36AD9}"/>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83FCC5BF-69B1-8281-8BAD-88861BCEBDC1}"/>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1CFA53F3-F0F5-4362-4434-1CA64B94EA7D}"/>
              </a:ext>
            </a:extLst>
          </p:cNvPr>
          <p:cNvSpPr txBox="1"/>
          <p:nvPr/>
        </p:nvSpPr>
        <p:spPr>
          <a:xfrm>
            <a:off x="223537" y="171415"/>
            <a:ext cx="3559359" cy="584775"/>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 </a:t>
            </a:r>
            <a:r>
              <a:rPr lang="en-US" sz="800" b="1" dirty="0">
                <a:effectLst/>
                <a:latin typeface="Calibri" panose="020F0502020204030204" pitchFamily="34" charset="0"/>
                <a:cs typeface="Calibri" panose="020F0502020204030204" pitchFamily="34" charset="0"/>
              </a:rPr>
              <a:t>3. </a:t>
            </a:r>
            <a:r>
              <a:rPr lang="en-US" sz="800" b="0" dirty="0">
                <a:effectLst/>
                <a:latin typeface="Calibri" panose="020F0502020204030204" pitchFamily="34" charset="0"/>
                <a:cs typeface="Calibri" panose="020F0502020204030204" pitchFamily="34" charset="0"/>
              </a:rPr>
              <a:t>Raising the profile of PE and sport across the school, to support whole school improvement</a:t>
            </a:r>
            <a:endParaRPr lang="en-US" sz="800" b="0" dirty="0">
              <a:latin typeface="Calibri" panose="020F0502020204030204" pitchFamily="34" charset="0"/>
              <a:cs typeface="Calibri" panose="020F0502020204030204" pitchFamily="34" charset="0"/>
            </a:endParaRPr>
          </a:p>
          <a:p>
            <a:endParaRPr lang="en-US" sz="12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F06D8B73-1069-A20D-8F57-8B1AA064904F}"/>
              </a:ext>
            </a:extLst>
          </p:cNvPr>
          <p:cNvGraphicFramePr>
            <a:graphicFrameLocks noGrp="1"/>
          </p:cNvGraphicFramePr>
          <p:nvPr>
            <p:extLst>
              <p:ext uri="{D42A27DB-BD31-4B8C-83A1-F6EECF244321}">
                <p14:modId xmlns:p14="http://schemas.microsoft.com/office/powerpoint/2010/main" val="2957750500"/>
              </p:ext>
            </p:extLst>
          </p:nvPr>
        </p:nvGraphicFramePr>
        <p:xfrm>
          <a:off x="223536" y="562159"/>
          <a:ext cx="5672739" cy="3627120"/>
        </p:xfrm>
        <a:graphic>
          <a:graphicData uri="http://schemas.openxmlformats.org/drawingml/2006/table">
            <a:tbl>
              <a:tblPr firstRow="1" bandRow="1">
                <a:tableStyleId>{5C22544A-7EE6-4342-B048-85BDC9FD1C3A}</a:tableStyleId>
              </a:tblPr>
              <a:tblGrid>
                <a:gridCol w="510471">
                  <a:extLst>
                    <a:ext uri="{9D8B030D-6E8A-4147-A177-3AD203B41FA5}">
                      <a16:colId xmlns:a16="http://schemas.microsoft.com/office/drawing/2014/main" val="1397519339"/>
                    </a:ext>
                  </a:extLst>
                </a:gridCol>
                <a:gridCol w="1241097">
                  <a:extLst>
                    <a:ext uri="{9D8B030D-6E8A-4147-A177-3AD203B41FA5}">
                      <a16:colId xmlns:a16="http://schemas.microsoft.com/office/drawing/2014/main" val="3874769663"/>
                    </a:ext>
                  </a:extLst>
                </a:gridCol>
                <a:gridCol w="1426592">
                  <a:extLst>
                    <a:ext uri="{9D8B030D-6E8A-4147-A177-3AD203B41FA5}">
                      <a16:colId xmlns:a16="http://schemas.microsoft.com/office/drawing/2014/main" val="279180329"/>
                    </a:ext>
                  </a:extLst>
                </a:gridCol>
                <a:gridCol w="1459426">
                  <a:extLst>
                    <a:ext uri="{9D8B030D-6E8A-4147-A177-3AD203B41FA5}">
                      <a16:colId xmlns:a16="http://schemas.microsoft.com/office/drawing/2014/main" val="1419483341"/>
                    </a:ext>
                  </a:extLst>
                </a:gridCol>
                <a:gridCol w="1035153">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lvl="0"/>
                      <a:r>
                        <a:rPr lang="en-US" sz="700" kern="1200" dirty="0">
                          <a:solidFill>
                            <a:schemeClr val="dk1"/>
                          </a:solidFill>
                          <a:effectLst/>
                          <a:latin typeface="+mn-lt"/>
                          <a:ea typeface="+mn-ea"/>
                          <a:cs typeface="+mn-cs"/>
                        </a:rPr>
                        <a:t>Further develop Opal Play </a:t>
                      </a:r>
                      <a:r>
                        <a:rPr lang="en-US" sz="700" kern="1200" dirty="0" err="1">
                          <a:solidFill>
                            <a:schemeClr val="dk1"/>
                          </a:solidFill>
                          <a:effectLst/>
                          <a:latin typeface="+mn-lt"/>
                          <a:ea typeface="+mn-ea"/>
                          <a:cs typeface="+mn-cs"/>
                        </a:rPr>
                        <a:t>programme</a:t>
                      </a:r>
                      <a:r>
                        <a:rPr lang="en-US" sz="700" kern="1200" dirty="0">
                          <a:solidFill>
                            <a:schemeClr val="dk1"/>
                          </a:solidFill>
                          <a:effectLst/>
                          <a:latin typeface="+mn-lt"/>
                          <a:ea typeface="+mn-ea"/>
                          <a:cs typeface="+mn-cs"/>
                        </a:rPr>
                        <a:t> to include a wider range of sports / activities for all pupils.</a:t>
                      </a:r>
                      <a:endParaRPr lang="en-GB" sz="700" kern="1200" dirty="0">
                        <a:solidFill>
                          <a:schemeClr val="dk1"/>
                        </a:solidFill>
                        <a:effectLst/>
                        <a:latin typeface="+mn-lt"/>
                        <a:ea typeface="+mn-ea"/>
                        <a:cs typeface="+mn-cs"/>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lvl="0" indent="-171450">
                        <a:buFont typeface="Arial" panose="020B0604020202020204" pitchFamily="34" charset="0"/>
                        <a:buChar char="•"/>
                      </a:pPr>
                      <a:r>
                        <a:rPr lang="en-US" sz="700" kern="1200" dirty="0">
                          <a:solidFill>
                            <a:schemeClr val="dk1"/>
                          </a:solidFill>
                          <a:effectLst/>
                          <a:latin typeface="+mn-lt"/>
                          <a:ea typeface="+mn-ea"/>
                          <a:cs typeface="+mn-cs"/>
                        </a:rPr>
                        <a:t>Embed Opal Play policy within school to ensure shared values and practice to achieve Platinum status by June 2026.</a:t>
                      </a:r>
                      <a:endParaRPr lang="en-GB" sz="700" kern="1200" dirty="0">
                        <a:solidFill>
                          <a:schemeClr val="dk1"/>
                        </a:solidFill>
                        <a:effectLst/>
                        <a:latin typeface="+mn-lt"/>
                        <a:ea typeface="+mn-ea"/>
                        <a:cs typeface="+mn-cs"/>
                      </a:endParaRPr>
                    </a:p>
                    <a:p>
                      <a:pPr marL="171450" lvl="0" indent="-171450">
                        <a:buFont typeface="Arial" panose="020B0604020202020204" pitchFamily="34" charset="0"/>
                        <a:buChar char="•"/>
                      </a:pPr>
                      <a:r>
                        <a:rPr lang="en-US" sz="700" kern="1200" dirty="0">
                          <a:solidFill>
                            <a:schemeClr val="dk1"/>
                          </a:solidFill>
                          <a:effectLst/>
                          <a:latin typeface="+mn-lt"/>
                          <a:ea typeface="+mn-ea"/>
                          <a:cs typeface="+mn-cs"/>
                        </a:rPr>
                        <a:t>Purchase / Source a broader range of equipment for use in both PE lessons and during outdoor play.</a:t>
                      </a:r>
                      <a:endParaRPr lang="en-GB" sz="700" kern="1200" dirty="0">
                        <a:solidFill>
                          <a:schemeClr val="dk1"/>
                        </a:solidFill>
                        <a:effectLst/>
                        <a:latin typeface="+mn-lt"/>
                        <a:ea typeface="+mn-ea"/>
                        <a:cs typeface="+mn-cs"/>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lvl="0" indent="-171450">
                        <a:buFont typeface="Arial" panose="020B0604020202020204" pitchFamily="34" charset="0"/>
                        <a:buChar char="•"/>
                      </a:pPr>
                      <a:r>
                        <a:rPr lang="en-US" sz="600" kern="1200" dirty="0">
                          <a:solidFill>
                            <a:schemeClr val="dk1"/>
                          </a:solidFill>
                          <a:effectLst/>
                          <a:latin typeface="+mn-lt"/>
                          <a:ea typeface="+mn-ea"/>
                          <a:cs typeface="+mn-cs"/>
                        </a:rPr>
                        <a:t>At least 10 clearly defined areas within Opal Play, all regularly used and accessed independently by children, all providing different skills.</a:t>
                      </a:r>
                    </a:p>
                    <a:p>
                      <a:pPr marL="171450" lvl="0" indent="-171450">
                        <a:buFont typeface="Arial" panose="020B0604020202020204" pitchFamily="34" charset="0"/>
                        <a:buChar char="•"/>
                      </a:pPr>
                      <a:r>
                        <a:rPr lang="en-US" sz="600" kern="1200" dirty="0">
                          <a:solidFill>
                            <a:schemeClr val="dk1"/>
                          </a:solidFill>
                          <a:effectLst/>
                          <a:latin typeface="+mn-lt"/>
                          <a:ea typeface="+mn-ea"/>
                          <a:cs typeface="+mn-cs"/>
                        </a:rPr>
                        <a:t>Working group meets at least half termly to ensure Opal Play continues to develop and support current pupil needs.</a:t>
                      </a:r>
                      <a:endParaRPr lang="en-GB" sz="600" kern="1200" dirty="0">
                        <a:solidFill>
                          <a:schemeClr val="dk1"/>
                        </a:solidFill>
                        <a:effectLst/>
                        <a:latin typeface="+mn-lt"/>
                        <a:ea typeface="+mn-ea"/>
                        <a:cs typeface="+mn-cs"/>
                      </a:endParaRPr>
                    </a:p>
                    <a:p>
                      <a:pPr marL="171450" lvl="0" indent="-171450">
                        <a:buFont typeface="Arial" panose="020B0604020202020204" pitchFamily="34" charset="0"/>
                        <a:buChar char="•"/>
                      </a:pPr>
                      <a:r>
                        <a:rPr lang="en-US" sz="600" kern="1200" dirty="0">
                          <a:solidFill>
                            <a:schemeClr val="dk1"/>
                          </a:solidFill>
                          <a:effectLst/>
                          <a:latin typeface="+mn-lt"/>
                          <a:ea typeface="+mn-ea"/>
                          <a:cs typeface="+mn-cs"/>
                        </a:rPr>
                        <a:t>All of the Play team, along will teachers &amp; TAs are trained in risk benefit management and play types to ensure high quality support of physical activity</a:t>
                      </a:r>
                      <a:endParaRPr lang="en-GB" sz="600" kern="1200" dirty="0">
                        <a:solidFill>
                          <a:schemeClr val="dk1"/>
                        </a:solidFill>
                        <a:effectLst/>
                        <a:latin typeface="+mn-lt"/>
                        <a:ea typeface="+mn-ea"/>
                        <a:cs typeface="+mn-cs"/>
                      </a:endParaRPr>
                    </a:p>
                    <a:p>
                      <a:pPr marL="171450" lvl="0" indent="-171450">
                        <a:buFont typeface="Arial" panose="020B0604020202020204" pitchFamily="34" charset="0"/>
                        <a:buChar char="•"/>
                      </a:pPr>
                      <a:r>
                        <a:rPr lang="en-US" sz="600" kern="1200" dirty="0">
                          <a:solidFill>
                            <a:schemeClr val="dk1"/>
                          </a:solidFill>
                          <a:effectLst/>
                          <a:latin typeface="+mn-lt"/>
                          <a:ea typeface="+mn-ea"/>
                          <a:cs typeface="+mn-cs"/>
                        </a:rPr>
                        <a:t>Clear routes for sourcing resources e.g. parent donations, links with local businesses, use of social media.</a:t>
                      </a:r>
                      <a:endParaRPr lang="en-GB" sz="600" kern="1200" dirty="0">
                        <a:solidFill>
                          <a:schemeClr val="dk1"/>
                        </a:solidFill>
                        <a:effectLst/>
                        <a:latin typeface="+mn-lt"/>
                        <a:ea typeface="+mn-ea"/>
                        <a:cs typeface="+mn-cs"/>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lvl="0" indent="-171450">
                        <a:buFont typeface="Arial" panose="020B0604020202020204" pitchFamily="34" charset="0"/>
                        <a:buChar char="•"/>
                      </a:pPr>
                      <a:r>
                        <a:rPr lang="en-US" sz="600" kern="1200" dirty="0">
                          <a:solidFill>
                            <a:schemeClr val="dk1"/>
                          </a:solidFill>
                          <a:effectLst/>
                          <a:latin typeface="+mn-lt"/>
                          <a:ea typeface="+mn-ea"/>
                          <a:cs typeface="+mn-cs"/>
                        </a:rPr>
                        <a:t>Monitoring visits from our Opal Play Mentor (Opal Play team)</a:t>
                      </a:r>
                      <a:endParaRPr lang="en-GB" sz="600" kern="1200" dirty="0">
                        <a:solidFill>
                          <a:schemeClr val="dk1"/>
                        </a:solidFill>
                        <a:effectLst/>
                        <a:latin typeface="+mn-lt"/>
                        <a:ea typeface="+mn-ea"/>
                        <a:cs typeface="+mn-cs"/>
                      </a:endParaRPr>
                    </a:p>
                    <a:p>
                      <a:pPr marL="171450" lvl="0" indent="-171450">
                        <a:buFont typeface="Arial" panose="020B0604020202020204" pitchFamily="34" charset="0"/>
                        <a:buChar char="•"/>
                      </a:pPr>
                      <a:r>
                        <a:rPr lang="en-US" sz="600" kern="1200" dirty="0">
                          <a:solidFill>
                            <a:schemeClr val="dk1"/>
                          </a:solidFill>
                          <a:effectLst/>
                          <a:latin typeface="+mn-lt"/>
                          <a:ea typeface="+mn-ea"/>
                          <a:cs typeface="+mn-cs"/>
                        </a:rPr>
                        <a:t>Physical setup of Outdoor space.</a:t>
                      </a:r>
                      <a:endParaRPr lang="en-GB" sz="600" kern="1200" dirty="0">
                        <a:solidFill>
                          <a:schemeClr val="dk1"/>
                        </a:solidFill>
                        <a:effectLst/>
                        <a:latin typeface="+mn-lt"/>
                        <a:ea typeface="+mn-ea"/>
                        <a:cs typeface="+mn-cs"/>
                      </a:endParaRPr>
                    </a:p>
                    <a:p>
                      <a:pPr marL="171450" lvl="0" indent="-171450">
                        <a:buFont typeface="Arial" panose="020B0604020202020204" pitchFamily="34" charset="0"/>
                        <a:buChar char="•"/>
                      </a:pPr>
                      <a:r>
                        <a:rPr lang="en-US" sz="600" kern="1200" dirty="0">
                          <a:solidFill>
                            <a:schemeClr val="dk1"/>
                          </a:solidFill>
                          <a:effectLst/>
                          <a:latin typeface="+mn-lt"/>
                          <a:ea typeface="+mn-ea"/>
                          <a:cs typeface="+mn-cs"/>
                        </a:rPr>
                        <a:t>Opal Play action plan &amp; RBAs (risk benefit analysis)</a:t>
                      </a:r>
                      <a:endParaRPr lang="en-GB" sz="600" kern="1200" dirty="0">
                        <a:solidFill>
                          <a:schemeClr val="dk1"/>
                        </a:solidFill>
                        <a:effectLst/>
                        <a:latin typeface="+mn-lt"/>
                        <a:ea typeface="+mn-ea"/>
                        <a:cs typeface="+mn-cs"/>
                      </a:endParaRPr>
                    </a:p>
                    <a:p>
                      <a:pPr marL="171450" lvl="0" indent="-171450">
                        <a:buFont typeface="Arial" panose="020B0604020202020204" pitchFamily="34" charset="0"/>
                        <a:buChar char="•"/>
                      </a:pPr>
                      <a:r>
                        <a:rPr lang="en-US" sz="600" kern="1200" dirty="0">
                          <a:solidFill>
                            <a:schemeClr val="dk1"/>
                          </a:solidFill>
                          <a:effectLst/>
                          <a:latin typeface="+mn-lt"/>
                          <a:ea typeface="+mn-ea"/>
                          <a:cs typeface="+mn-cs"/>
                        </a:rPr>
                        <a:t>CPD log of training opportunities.</a:t>
                      </a:r>
                      <a:endParaRPr lang="en-GB" sz="600" kern="1200" dirty="0">
                        <a:solidFill>
                          <a:schemeClr val="dk1"/>
                        </a:solidFill>
                        <a:effectLst/>
                        <a:latin typeface="+mn-lt"/>
                        <a:ea typeface="+mn-ea"/>
                        <a:cs typeface="+mn-cs"/>
                      </a:endParaRPr>
                    </a:p>
                    <a:p>
                      <a:pPr marL="171450" lvl="0" indent="-171450">
                        <a:buFont typeface="Arial" panose="020B0604020202020204" pitchFamily="34" charset="0"/>
                        <a:buChar char="•"/>
                      </a:pPr>
                      <a:r>
                        <a:rPr lang="en-US" sz="600" kern="1200" dirty="0">
                          <a:solidFill>
                            <a:schemeClr val="dk1"/>
                          </a:solidFill>
                          <a:effectLst/>
                          <a:latin typeface="+mn-lt"/>
                          <a:ea typeface="+mn-ea"/>
                          <a:cs typeface="+mn-cs"/>
                        </a:rPr>
                        <a:t>Regular donations of equipment</a:t>
                      </a:r>
                      <a:endParaRPr lang="en-GB" sz="600" kern="1200" dirty="0">
                        <a:solidFill>
                          <a:schemeClr val="dk1"/>
                        </a:solidFill>
                        <a:effectLst/>
                        <a:latin typeface="+mn-lt"/>
                        <a:ea typeface="+mn-ea"/>
                        <a:cs typeface="+mn-cs"/>
                      </a:endParaRPr>
                    </a:p>
                    <a:p>
                      <a:pPr marL="171450" lvl="0" indent="-171450">
                        <a:buFont typeface="Arial" panose="020B0604020202020204" pitchFamily="34" charset="0"/>
                        <a:buChar char="•"/>
                      </a:pPr>
                      <a:r>
                        <a:rPr lang="en-US" sz="600" kern="1200" dirty="0">
                          <a:solidFill>
                            <a:schemeClr val="dk1"/>
                          </a:solidFill>
                          <a:effectLst/>
                          <a:latin typeface="+mn-lt"/>
                          <a:ea typeface="+mn-ea"/>
                          <a:cs typeface="+mn-cs"/>
                        </a:rPr>
                        <a:t>Log of equipment purchased to support Opal Play development.</a:t>
                      </a:r>
                      <a:endParaRPr lang="en-GB" sz="600" kern="1200" dirty="0">
                        <a:solidFill>
                          <a:schemeClr val="dk1"/>
                        </a:solidFill>
                        <a:effectLst/>
                        <a:latin typeface="+mn-lt"/>
                        <a:ea typeface="+mn-ea"/>
                        <a:cs typeface="+mn-cs"/>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Achieved OPAL Platinum Status with 93% score.</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Lunchtime </a:t>
                      </a:r>
                      <a:r>
                        <a:rPr lang="en-US" sz="600" dirty="0" err="1">
                          <a:solidFill>
                            <a:schemeClr val="tx1"/>
                          </a:solidFill>
                          <a:latin typeface="Calibri" panose="020F0502020204030204" pitchFamily="34" charset="0"/>
                          <a:cs typeface="Calibri" panose="020F0502020204030204" pitchFamily="34" charset="0"/>
                        </a:rPr>
                        <a:t>behaviour</a:t>
                      </a:r>
                      <a:r>
                        <a:rPr lang="en-US" sz="600" dirty="0">
                          <a:solidFill>
                            <a:schemeClr val="tx1"/>
                          </a:solidFill>
                          <a:latin typeface="Calibri" panose="020F0502020204030204" pitchFamily="34" charset="0"/>
                          <a:cs typeface="Calibri" panose="020F0502020204030204" pitchFamily="34" charset="0"/>
                        </a:rPr>
                        <a:t> incidents very rare – space and resources have meant children are purposefully engaged.</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err="1">
                          <a:solidFill>
                            <a:schemeClr val="tx1"/>
                          </a:solidFill>
                          <a:latin typeface="Calibri" panose="020F0502020204030204" pitchFamily="34" charset="0"/>
                          <a:cs typeface="Calibri" panose="020F0502020204030204" pitchFamily="34" charset="0"/>
                        </a:rPr>
                        <a:t>Bilton</a:t>
                      </a:r>
                      <a:r>
                        <a:rPr lang="en-US" sz="600" dirty="0">
                          <a:solidFill>
                            <a:schemeClr val="tx1"/>
                          </a:solidFill>
                          <a:latin typeface="Calibri" panose="020F0502020204030204" pitchFamily="34" charset="0"/>
                          <a:cs typeface="Calibri" panose="020F0502020204030204" pitchFamily="34" charset="0"/>
                        </a:rPr>
                        <a:t> Beach project given OPAL a focal point.</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Raised profile of school and had number of local schools come to see our provision.</a:t>
                      </a:r>
                    </a:p>
                    <a:p>
                      <a:pPr algn="l">
                        <a:lnSpc>
                          <a:spcPct val="100000"/>
                        </a:lnSpc>
                      </a:pPr>
                      <a:endParaRPr lang="en-US" sz="45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Resources largely donated so continue to have OPAL drop off and regular shout outs to families.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Areas now built / set up so annual community days to maintain.</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Continue working group to ensure provision is reviewed regularly.</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Play Co-Ordinator continue to train staff at least annually.</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Termly lunchtime learning walks to evaluate and review provision.</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Regular play assemblies to promote values through OPAL.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100% children surveyed love OPAL and would not like to have playtimes without it.</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Hosted 3 OPAL PLAY for families after school and 2 Parent Play afternoons.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OPAL regularly mentioned within both staff and parent voice as a huge positive factor for our school.</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err="1">
                          <a:solidFill>
                            <a:schemeClr val="tx1"/>
                          </a:solidFill>
                          <a:latin typeface="Calibri" panose="020F0502020204030204" pitchFamily="34" charset="0"/>
                          <a:cs typeface="Calibri" panose="020F0502020204030204" pitchFamily="34" charset="0"/>
                        </a:rPr>
                        <a:t>Behaviour</a:t>
                      </a:r>
                      <a:r>
                        <a:rPr lang="en-US" sz="600" dirty="0">
                          <a:solidFill>
                            <a:schemeClr val="tx1"/>
                          </a:solidFill>
                          <a:latin typeface="Calibri" panose="020F0502020204030204" pitchFamily="34" charset="0"/>
                          <a:cs typeface="Calibri" panose="020F0502020204030204" pitchFamily="34" charset="0"/>
                        </a:rPr>
                        <a:t> logs show hardly any incidents for whole academic year.</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Physical Resources - £800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OPAL / Staff CPD - £695</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312065853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5849E3F4-B61C-457A-E840-C9EE07D9A22E}"/>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EEA956D-2CFF-5B2C-CD1B-06FDF2099C49}"/>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08956E3B-44E3-C739-9807-F5B3AC764123}"/>
              </a:ext>
            </a:extLst>
          </p:cNvPr>
          <p:cNvSpPr txBox="1"/>
          <p:nvPr/>
        </p:nvSpPr>
        <p:spPr>
          <a:xfrm>
            <a:off x="223537" y="86387"/>
            <a:ext cx="3559359" cy="707886"/>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 </a:t>
            </a:r>
            <a:r>
              <a:rPr lang="en-US" sz="800" b="1" dirty="0">
                <a:effectLst/>
                <a:latin typeface="Calibri" panose="020F0502020204030204" pitchFamily="34" charset="0"/>
                <a:cs typeface="Calibri" panose="020F0502020204030204" pitchFamily="34" charset="0"/>
              </a:rPr>
              <a:t>4. </a:t>
            </a:r>
            <a:r>
              <a:rPr lang="en-US" sz="800" dirty="0">
                <a:effectLst/>
                <a:latin typeface="Calibri" panose="020F0502020204030204" pitchFamily="34" charset="0"/>
                <a:cs typeface="Calibri" panose="020F0502020204030204" pitchFamily="34" charset="0"/>
              </a:rPr>
              <a:t>Offer a broader and more equal experience of a range of sports and physical activities to all pupils and ensure equal access to sport for boys and girls</a:t>
            </a:r>
            <a:endParaRPr lang="en-US" sz="800" dirty="0">
              <a:latin typeface="Calibri" panose="020F0502020204030204" pitchFamily="34" charset="0"/>
              <a:cs typeface="Calibri" panose="020F0502020204030204" pitchFamily="34" charset="0"/>
            </a:endParaRPr>
          </a:p>
          <a:p>
            <a:endParaRPr lang="en-US" sz="12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3E931EEE-F173-2C9E-A785-A1E6D92FD218}"/>
              </a:ext>
            </a:extLst>
          </p:cNvPr>
          <p:cNvGraphicFramePr>
            <a:graphicFrameLocks noGrp="1"/>
          </p:cNvGraphicFramePr>
          <p:nvPr>
            <p:extLst>
              <p:ext uri="{D42A27DB-BD31-4B8C-83A1-F6EECF244321}">
                <p14:modId xmlns:p14="http://schemas.microsoft.com/office/powerpoint/2010/main" val="984231326"/>
              </p:ext>
            </p:extLst>
          </p:nvPr>
        </p:nvGraphicFramePr>
        <p:xfrm>
          <a:off x="154634" y="794273"/>
          <a:ext cx="5837734" cy="3444240"/>
        </p:xfrm>
        <a:graphic>
          <a:graphicData uri="http://schemas.openxmlformats.org/drawingml/2006/table">
            <a:tbl>
              <a:tblPr firstRow="1" bandRow="1">
                <a:tableStyleId>{5C22544A-7EE6-4342-B048-85BDC9FD1C3A}</a:tableStyleId>
              </a:tblPr>
              <a:tblGrid>
                <a:gridCol w="525318">
                  <a:extLst>
                    <a:ext uri="{9D8B030D-6E8A-4147-A177-3AD203B41FA5}">
                      <a16:colId xmlns:a16="http://schemas.microsoft.com/office/drawing/2014/main" val="1397519339"/>
                    </a:ext>
                  </a:extLst>
                </a:gridCol>
                <a:gridCol w="1370672">
                  <a:extLst>
                    <a:ext uri="{9D8B030D-6E8A-4147-A177-3AD203B41FA5}">
                      <a16:colId xmlns:a16="http://schemas.microsoft.com/office/drawing/2014/main" val="3874769663"/>
                    </a:ext>
                  </a:extLst>
                </a:gridCol>
                <a:gridCol w="1374608">
                  <a:extLst>
                    <a:ext uri="{9D8B030D-6E8A-4147-A177-3AD203B41FA5}">
                      <a16:colId xmlns:a16="http://schemas.microsoft.com/office/drawing/2014/main" val="279180329"/>
                    </a:ext>
                  </a:extLst>
                </a:gridCol>
                <a:gridCol w="1501874">
                  <a:extLst>
                    <a:ext uri="{9D8B030D-6E8A-4147-A177-3AD203B41FA5}">
                      <a16:colId xmlns:a16="http://schemas.microsoft.com/office/drawing/2014/main" val="1419483341"/>
                    </a:ext>
                  </a:extLst>
                </a:gridCol>
                <a:gridCol w="1065262">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lvl="0"/>
                      <a:r>
                        <a:rPr lang="en-US" sz="700" kern="1200" dirty="0">
                          <a:solidFill>
                            <a:schemeClr val="dk1"/>
                          </a:solidFill>
                          <a:effectLst/>
                          <a:latin typeface="+mn-lt"/>
                          <a:ea typeface="+mn-ea"/>
                          <a:cs typeface="+mn-cs"/>
                        </a:rPr>
                        <a:t>Increase participation in extra-curricular activities, especially SEND, PP and EAL children.</a:t>
                      </a:r>
                      <a:endParaRPr lang="en-GB" sz="700" kern="1200" dirty="0">
                        <a:solidFill>
                          <a:schemeClr val="dk1"/>
                        </a:solidFill>
                        <a:effectLst/>
                        <a:latin typeface="+mn-lt"/>
                        <a:ea typeface="+mn-ea"/>
                        <a:cs typeface="+mn-cs"/>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lvl="0" indent="-171450">
                        <a:buFont typeface="Arial" panose="020B0604020202020204" pitchFamily="34" charset="0"/>
                        <a:buChar char="•"/>
                      </a:pPr>
                      <a:r>
                        <a:rPr lang="en-US" sz="600" kern="1200" dirty="0">
                          <a:solidFill>
                            <a:schemeClr val="dk1"/>
                          </a:solidFill>
                          <a:effectLst/>
                          <a:latin typeface="+mn-lt"/>
                          <a:ea typeface="+mn-ea"/>
                          <a:cs typeface="+mn-cs"/>
                        </a:rPr>
                        <a:t>Provide a broader range of opportunities through use of PE Apprentice at lunchtimes, </a:t>
                      </a:r>
                      <a:r>
                        <a:rPr lang="en-US" sz="600" kern="1200" dirty="0" err="1">
                          <a:solidFill>
                            <a:schemeClr val="dk1"/>
                          </a:solidFill>
                          <a:effectLst/>
                          <a:latin typeface="+mn-lt"/>
                          <a:ea typeface="+mn-ea"/>
                          <a:cs typeface="+mn-cs"/>
                        </a:rPr>
                        <a:t>liasing</a:t>
                      </a:r>
                      <a:r>
                        <a:rPr lang="en-US" sz="600" kern="1200" dirty="0">
                          <a:solidFill>
                            <a:schemeClr val="dk1"/>
                          </a:solidFill>
                          <a:effectLst/>
                          <a:latin typeface="+mn-lt"/>
                          <a:ea typeface="+mn-ea"/>
                          <a:cs typeface="+mn-cs"/>
                        </a:rPr>
                        <a:t> with external club providers and providing a wider range of in house clubs.</a:t>
                      </a:r>
                      <a:endParaRPr lang="en-GB" sz="600" kern="1200" dirty="0">
                        <a:solidFill>
                          <a:schemeClr val="dk1"/>
                        </a:solidFill>
                        <a:effectLst/>
                        <a:latin typeface="+mn-lt"/>
                        <a:ea typeface="+mn-ea"/>
                        <a:cs typeface="+mn-cs"/>
                      </a:endParaRPr>
                    </a:p>
                    <a:p>
                      <a:pPr marL="171450" lvl="0" indent="-171450">
                        <a:buFont typeface="Arial" panose="020B0604020202020204" pitchFamily="34" charset="0"/>
                        <a:buChar char="•"/>
                      </a:pPr>
                      <a:r>
                        <a:rPr lang="en-US" sz="600" kern="1200" dirty="0">
                          <a:solidFill>
                            <a:schemeClr val="dk1"/>
                          </a:solidFill>
                          <a:effectLst/>
                          <a:latin typeface="+mn-lt"/>
                          <a:ea typeface="+mn-ea"/>
                          <a:cs typeface="+mn-cs"/>
                        </a:rPr>
                        <a:t>Target specific families directly to discuss barriers to attending specific clubs.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kern="1200" dirty="0">
                          <a:solidFill>
                            <a:schemeClr val="dk1"/>
                          </a:solidFill>
                          <a:effectLst/>
                          <a:latin typeface="+mn-lt"/>
                          <a:ea typeface="+mn-ea"/>
                          <a:cs typeface="+mn-cs"/>
                        </a:rPr>
                        <a:t>Use TA Apprentice within BASC at least 2 evenings a week to provide regular physical activity to children having longer hours in school.</a:t>
                      </a:r>
                      <a:endParaRPr lang="en-GB" sz="600" kern="1200" dirty="0">
                        <a:solidFill>
                          <a:schemeClr val="dk1"/>
                        </a:solidFill>
                        <a:effectLst/>
                        <a:latin typeface="+mn-lt"/>
                        <a:ea typeface="+mn-ea"/>
                        <a:cs typeface="+mn-cs"/>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lvl="0" indent="-171450">
                        <a:buFont typeface="Arial" panose="020B0604020202020204" pitchFamily="34" charset="0"/>
                        <a:buChar char="•"/>
                      </a:pPr>
                      <a:r>
                        <a:rPr lang="en-US" sz="700" kern="1200" dirty="0">
                          <a:solidFill>
                            <a:schemeClr val="dk1"/>
                          </a:solidFill>
                          <a:effectLst/>
                          <a:latin typeface="+mn-lt"/>
                          <a:ea typeface="+mn-ea"/>
                          <a:cs typeface="+mn-cs"/>
                        </a:rPr>
                        <a:t>Aim for at least 65% of pupils attending an extra curricular club. (July 2025 = 54%)</a:t>
                      </a:r>
                      <a:endParaRPr lang="en-GB" sz="700" kern="1200" dirty="0">
                        <a:solidFill>
                          <a:schemeClr val="dk1"/>
                        </a:solidFill>
                        <a:effectLst/>
                        <a:latin typeface="+mn-lt"/>
                        <a:ea typeface="+mn-ea"/>
                        <a:cs typeface="+mn-cs"/>
                      </a:endParaRPr>
                    </a:p>
                    <a:p>
                      <a:pPr marL="171450" lvl="0" indent="-171450">
                        <a:buFont typeface="Arial" panose="020B0604020202020204" pitchFamily="34" charset="0"/>
                        <a:buChar char="•"/>
                      </a:pPr>
                      <a:r>
                        <a:rPr lang="en-US" sz="700" kern="1200" dirty="0">
                          <a:solidFill>
                            <a:schemeClr val="dk1"/>
                          </a:solidFill>
                          <a:effectLst/>
                          <a:latin typeface="+mn-lt"/>
                          <a:ea typeface="+mn-ea"/>
                          <a:cs typeface="+mn-cs"/>
                        </a:rPr>
                        <a:t>Aim for at least 50% of SEND, PP and EAL children attending an extra curricular club.   (July 2025 = SEND 38%, PP 41%, EAL 35%)</a:t>
                      </a:r>
                      <a:endParaRPr lang="en-GB" sz="700" kern="1200" dirty="0">
                        <a:solidFill>
                          <a:schemeClr val="dk1"/>
                        </a:solidFill>
                        <a:effectLst/>
                        <a:latin typeface="+mn-lt"/>
                        <a:ea typeface="+mn-ea"/>
                        <a:cs typeface="+mn-cs"/>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lvl="0"/>
                      <a:r>
                        <a:rPr lang="en-US" sz="700" kern="1200" dirty="0">
                          <a:solidFill>
                            <a:schemeClr val="dk1"/>
                          </a:solidFill>
                          <a:effectLst/>
                          <a:latin typeface="+mn-lt"/>
                          <a:ea typeface="+mn-ea"/>
                          <a:cs typeface="+mn-cs"/>
                        </a:rPr>
                        <a:t>Extra curricular club registers</a:t>
                      </a:r>
                      <a:endParaRPr lang="en-GB" sz="700" kern="1200" dirty="0">
                        <a:solidFill>
                          <a:schemeClr val="dk1"/>
                        </a:solidFill>
                        <a:effectLst/>
                        <a:latin typeface="+mn-lt"/>
                        <a:ea typeface="+mn-ea"/>
                        <a:cs typeface="+mn-cs"/>
                      </a:endParaRPr>
                    </a:p>
                    <a:p>
                      <a:pPr lvl="0"/>
                      <a:r>
                        <a:rPr lang="en-US" sz="700" kern="1200" dirty="0">
                          <a:solidFill>
                            <a:schemeClr val="dk1"/>
                          </a:solidFill>
                          <a:effectLst/>
                          <a:latin typeface="+mn-lt"/>
                          <a:ea typeface="+mn-ea"/>
                          <a:cs typeface="+mn-cs"/>
                        </a:rPr>
                        <a:t>PE lead monitoring of clubs</a:t>
                      </a:r>
                      <a:endParaRPr lang="en-GB" sz="700" kern="1200" dirty="0">
                        <a:solidFill>
                          <a:schemeClr val="dk1"/>
                        </a:solidFill>
                        <a:effectLst/>
                        <a:latin typeface="+mn-lt"/>
                        <a:ea typeface="+mn-ea"/>
                        <a:cs typeface="+mn-cs"/>
                      </a:endParaRPr>
                    </a:p>
                    <a:p>
                      <a:pPr lvl="0"/>
                      <a:r>
                        <a:rPr lang="en-US" sz="700" kern="1200" dirty="0">
                          <a:solidFill>
                            <a:schemeClr val="dk1"/>
                          </a:solidFill>
                          <a:effectLst/>
                          <a:latin typeface="+mn-lt"/>
                          <a:ea typeface="+mn-ea"/>
                          <a:cs typeface="+mn-cs"/>
                        </a:rPr>
                        <a:t>CPOMs logs of any conversations with parents of targeted families</a:t>
                      </a:r>
                      <a:endParaRPr lang="en-GB" sz="700" kern="1200" dirty="0">
                        <a:solidFill>
                          <a:schemeClr val="dk1"/>
                        </a:solidFill>
                        <a:effectLst/>
                        <a:latin typeface="+mn-lt"/>
                        <a:ea typeface="+mn-ea"/>
                        <a:cs typeface="+mn-cs"/>
                      </a:endParaRPr>
                    </a:p>
                    <a:p>
                      <a:pPr lvl="0"/>
                      <a:r>
                        <a:rPr lang="en-US" sz="700" kern="1200" dirty="0">
                          <a:solidFill>
                            <a:schemeClr val="dk1"/>
                          </a:solidFill>
                          <a:effectLst/>
                          <a:latin typeface="+mn-lt"/>
                          <a:ea typeface="+mn-ea"/>
                          <a:cs typeface="+mn-cs"/>
                        </a:rPr>
                        <a:t>Discussion with coaches / parents to find out what is working / what needs to be different.</a:t>
                      </a:r>
                      <a:endParaRPr lang="en-GB" sz="700" kern="1200" dirty="0">
                        <a:solidFill>
                          <a:schemeClr val="dk1"/>
                        </a:solidFill>
                        <a:effectLst/>
                        <a:latin typeface="+mn-lt"/>
                        <a:ea typeface="+mn-ea"/>
                        <a:cs typeface="+mn-cs"/>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204455">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0000"/>
                        </a:lnSpc>
                        <a:buFont typeface="Arial" panose="020B0604020202020204" pitchFamily="34" charset="0"/>
                        <a:buChar char="•"/>
                      </a:pPr>
                      <a:r>
                        <a:rPr lang="en-US" sz="600" dirty="0">
                          <a:solidFill>
                            <a:schemeClr val="tx1"/>
                          </a:solidFill>
                          <a:latin typeface="Calibri" panose="020F0502020204030204" pitchFamily="34" charset="0"/>
                          <a:cs typeface="Calibri" panose="020F0502020204030204" pitchFamily="34" charset="0"/>
                        </a:rPr>
                        <a:t>Huge increase in uptake for extra-curricular clubs  - up 21% on 2025.</a:t>
                      </a:r>
                    </a:p>
                    <a:p>
                      <a:pPr marL="171450" indent="-171450" algn="l">
                        <a:lnSpc>
                          <a:spcPct val="100000"/>
                        </a:lnSpc>
                        <a:buFont typeface="Arial" panose="020B0604020202020204" pitchFamily="34" charset="0"/>
                        <a:buChar char="•"/>
                      </a:pPr>
                      <a:r>
                        <a:rPr lang="en-US" sz="600" dirty="0">
                          <a:solidFill>
                            <a:schemeClr val="tx1"/>
                          </a:solidFill>
                          <a:latin typeface="Calibri" panose="020F0502020204030204" pitchFamily="34" charset="0"/>
                          <a:cs typeface="Calibri" panose="020F0502020204030204" pitchFamily="34" charset="0"/>
                        </a:rPr>
                        <a:t>15+ clubs been offered this academic year.</a:t>
                      </a:r>
                    </a:p>
                    <a:p>
                      <a:pPr marL="171450" indent="-171450" algn="l">
                        <a:lnSpc>
                          <a:spcPct val="100000"/>
                        </a:lnSpc>
                        <a:buFont typeface="Arial" panose="020B0604020202020204" pitchFamily="34" charset="0"/>
                        <a:buChar char="•"/>
                      </a:pPr>
                      <a:r>
                        <a:rPr lang="en-US" sz="600" dirty="0">
                          <a:solidFill>
                            <a:schemeClr val="tx1"/>
                          </a:solidFill>
                          <a:latin typeface="Calibri" panose="020F0502020204030204" pitchFamily="34" charset="0"/>
                          <a:cs typeface="Calibri" panose="020F0502020204030204" pitchFamily="34" charset="0"/>
                        </a:rPr>
                        <a:t>SEND uptake up 40%</a:t>
                      </a:r>
                    </a:p>
                    <a:p>
                      <a:pPr marL="171450" indent="-171450" algn="l">
                        <a:lnSpc>
                          <a:spcPct val="100000"/>
                        </a:lnSpc>
                        <a:buFont typeface="Arial" panose="020B0604020202020204" pitchFamily="34" charset="0"/>
                        <a:buChar char="•"/>
                      </a:pPr>
                      <a:r>
                        <a:rPr lang="en-US" sz="600" dirty="0">
                          <a:solidFill>
                            <a:schemeClr val="tx1"/>
                          </a:solidFill>
                          <a:latin typeface="Calibri" panose="020F0502020204030204" pitchFamily="34" charset="0"/>
                          <a:cs typeface="Calibri" panose="020F0502020204030204" pitchFamily="34" charset="0"/>
                        </a:rPr>
                        <a:t>PP uptake up 27%</a:t>
                      </a:r>
                    </a:p>
                    <a:p>
                      <a:pPr marL="171450" indent="-171450" algn="l">
                        <a:lnSpc>
                          <a:spcPct val="100000"/>
                        </a:lnSpc>
                        <a:buFont typeface="Arial" panose="020B0604020202020204" pitchFamily="34" charset="0"/>
                        <a:buChar char="•"/>
                      </a:pPr>
                      <a:r>
                        <a:rPr lang="en-US" sz="600" dirty="0">
                          <a:solidFill>
                            <a:schemeClr val="tx1"/>
                          </a:solidFill>
                          <a:latin typeface="Calibri" panose="020F0502020204030204" pitchFamily="34" charset="0"/>
                          <a:cs typeface="Calibri" panose="020F0502020204030204" pitchFamily="34" charset="0"/>
                        </a:rPr>
                        <a:t>EAL uptake up 50%</a:t>
                      </a:r>
                    </a:p>
                    <a:p>
                      <a:pPr marL="171450" indent="-171450" algn="l">
                        <a:lnSpc>
                          <a:spcPct val="100000"/>
                        </a:lnSpc>
                        <a:buFont typeface="Arial" panose="020B0604020202020204" pitchFamily="34" charset="0"/>
                        <a:buChar char="•"/>
                      </a:pPr>
                      <a:r>
                        <a:rPr lang="en-US" sz="600" dirty="0">
                          <a:solidFill>
                            <a:schemeClr val="tx1"/>
                          </a:solidFill>
                          <a:latin typeface="Calibri" panose="020F0502020204030204" pitchFamily="34" charset="0"/>
                          <a:cs typeface="Calibri" panose="020F0502020204030204" pitchFamily="34" charset="0"/>
                        </a:rPr>
                        <a:t>93% of Year 2 cohort attended club this year.</a:t>
                      </a:r>
                    </a:p>
                    <a:p>
                      <a:pPr marL="171450" indent="-171450" algn="l">
                        <a:lnSpc>
                          <a:spcPct val="100000"/>
                        </a:lnSpc>
                        <a:buFont typeface="Arial" panose="020B0604020202020204" pitchFamily="34" charset="0"/>
                        <a:buChar char="•"/>
                      </a:pPr>
                      <a:r>
                        <a:rPr lang="en-US" sz="600" dirty="0">
                          <a:solidFill>
                            <a:schemeClr val="tx1"/>
                          </a:solidFill>
                          <a:latin typeface="Calibri" panose="020F0502020204030204" pitchFamily="34" charset="0"/>
                          <a:cs typeface="Calibri" panose="020F0502020204030204" pitchFamily="34" charset="0"/>
                        </a:rPr>
                        <a:t>46% of KS1 children attended 2 or more clubs.</a:t>
                      </a:r>
                    </a:p>
                    <a:p>
                      <a:pPr marL="171450" indent="-171450" algn="l">
                        <a:lnSpc>
                          <a:spcPct val="100000"/>
                        </a:lnSpc>
                        <a:buFont typeface="Arial" panose="020B0604020202020204" pitchFamily="34" charset="0"/>
                        <a:buChar char="•"/>
                      </a:pPr>
                      <a:r>
                        <a:rPr lang="en-US" sz="600" dirty="0">
                          <a:solidFill>
                            <a:schemeClr val="tx1"/>
                          </a:solidFill>
                          <a:latin typeface="Calibri" panose="020F0502020204030204" pitchFamily="34" charset="0"/>
                          <a:cs typeface="Calibri" panose="020F0502020204030204" pitchFamily="34" charset="0"/>
                        </a:rPr>
                        <a:t>More active BASC sessions – especially 2 nights per week.</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Continue to review and add to current club offer (internal school staff running clubs)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Add question on annual parent surveys to review club offer at least annually.</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Target </a:t>
                      </a:r>
                      <a:r>
                        <a:rPr lang="en-US" sz="600" dirty="0" err="1">
                          <a:solidFill>
                            <a:schemeClr val="tx1"/>
                          </a:solidFill>
                          <a:latin typeface="Calibri" panose="020F0502020204030204" pitchFamily="34" charset="0"/>
                          <a:cs typeface="Calibri" panose="020F0502020204030204" pitchFamily="34" charset="0"/>
                        </a:rPr>
                        <a:t>vulnerables</a:t>
                      </a:r>
                      <a:r>
                        <a:rPr lang="en-US" sz="600" dirty="0">
                          <a:solidFill>
                            <a:schemeClr val="tx1"/>
                          </a:solidFill>
                          <a:latin typeface="Calibri" panose="020F0502020204030204" pitchFamily="34" charset="0"/>
                          <a:cs typeface="Calibri" panose="020F0502020204030204" pitchFamily="34" charset="0"/>
                        </a:rPr>
                        <a:t> through free clubs and ones held throughout the day.</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Train up another member of the lunch team to run sporting activities as part of OPAL play.</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Club data &amp; pupil tracking of attendance.</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Pupil voice </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Parent surveys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 typeface="Arial" panose="020B0604020202020204" pitchFamily="34" charset="0"/>
                        <a:buNone/>
                        <a:tabLst/>
                        <a:defRPr/>
                      </a:pPr>
                      <a:r>
                        <a:rPr lang="en-US" sz="600" dirty="0">
                          <a:solidFill>
                            <a:schemeClr val="tx1"/>
                          </a:solidFill>
                          <a:latin typeface="Calibri" panose="020F0502020204030204" pitchFamily="34" charset="0"/>
                          <a:cs typeface="Calibri" panose="020F0502020204030204" pitchFamily="34" charset="0"/>
                        </a:rPr>
                        <a:t> </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PE Apprentice - £3000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SSP - £750</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92040079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937B963-E288-A594-F73A-77BAB18F906B}"/>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37EF1091-D9E8-F50F-C469-7DA3DEDEB30C}"/>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D9EC24E5-DBE8-47EA-B1DE-D1192E89143D}"/>
              </a:ext>
            </a:extLst>
          </p:cNvPr>
          <p:cNvSpPr txBox="1"/>
          <p:nvPr/>
        </p:nvSpPr>
        <p:spPr>
          <a:xfrm>
            <a:off x="205249" y="117164"/>
            <a:ext cx="3559359" cy="615553"/>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 </a:t>
            </a:r>
            <a:r>
              <a:rPr lang="en-US" sz="1000" b="0" u="none" kern="1200" dirty="0">
                <a:solidFill>
                  <a:schemeClr val="dk1"/>
                </a:solidFill>
                <a:effectLst/>
                <a:latin typeface="+mn-lt"/>
                <a:ea typeface="+mn-ea"/>
                <a:cs typeface="+mn-cs"/>
              </a:rPr>
              <a:t>1:  The engagement of all pupils in regular physical activity.</a:t>
            </a:r>
            <a:endParaRPr lang="en-GB" sz="1000" b="0" u="none" kern="1200" dirty="0">
              <a:solidFill>
                <a:schemeClr val="dk1"/>
              </a:solidFill>
              <a:effectLst/>
              <a:latin typeface="+mn-lt"/>
              <a:ea typeface="+mn-ea"/>
              <a:cs typeface="+mn-cs"/>
            </a:endParaRPr>
          </a:p>
          <a:p>
            <a:endParaRPr lang="en-US" sz="12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0C43063D-4996-8F50-39D2-9B3391C83F21}"/>
              </a:ext>
            </a:extLst>
          </p:cNvPr>
          <p:cNvGraphicFramePr>
            <a:graphicFrameLocks noGrp="1"/>
          </p:cNvGraphicFramePr>
          <p:nvPr>
            <p:extLst>
              <p:ext uri="{D42A27DB-BD31-4B8C-83A1-F6EECF244321}">
                <p14:modId xmlns:p14="http://schemas.microsoft.com/office/powerpoint/2010/main" val="457410876"/>
              </p:ext>
            </p:extLst>
          </p:nvPr>
        </p:nvGraphicFramePr>
        <p:xfrm>
          <a:off x="294842" y="694098"/>
          <a:ext cx="5530128" cy="335280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kern="1200" dirty="0">
                          <a:solidFill>
                            <a:schemeClr val="dk1"/>
                          </a:solidFill>
                          <a:effectLst/>
                          <a:latin typeface="+mn-lt"/>
                          <a:ea typeface="+mn-ea"/>
                          <a:cs typeface="+mn-cs"/>
                        </a:rPr>
                        <a:t>Continue to target pupils not yet achieving fundamental movements skills, to ensure almost all pupils catch up.</a:t>
                      </a:r>
                      <a:endParaRPr lang="en-GB" sz="700" kern="1200" dirty="0">
                        <a:solidFill>
                          <a:schemeClr val="dk1"/>
                        </a:solidFill>
                        <a:effectLst/>
                        <a:latin typeface="+mn-lt"/>
                        <a:ea typeface="+mn-ea"/>
                        <a:cs typeface="+mn-cs"/>
                      </a:endParaRPr>
                    </a:p>
                    <a:p>
                      <a:endParaRPr lang="en-GB" sz="1134" b="0" u="none" kern="1200" dirty="0">
                        <a:solidFill>
                          <a:schemeClr val="dk1"/>
                        </a:solidFill>
                        <a:effectLst/>
                        <a:latin typeface="+mn-lt"/>
                        <a:ea typeface="+mn-ea"/>
                        <a:cs typeface="+mn-cs"/>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lvl="0" indent="-171450">
                        <a:buFont typeface="Arial" panose="020B0604020202020204" pitchFamily="34" charset="0"/>
                        <a:buChar char="•"/>
                      </a:pPr>
                      <a:r>
                        <a:rPr lang="en-US" sz="700" kern="1200" dirty="0">
                          <a:solidFill>
                            <a:schemeClr val="dk1"/>
                          </a:solidFill>
                          <a:effectLst/>
                          <a:latin typeface="+mn-lt"/>
                          <a:ea typeface="+mn-ea"/>
                          <a:cs typeface="+mn-cs"/>
                        </a:rPr>
                        <a:t>Hire TA Apprentice with PE Specialism to support lowest 20% in </a:t>
                      </a:r>
                      <a:r>
                        <a:rPr lang="en-US" sz="700" u="sng" kern="1200" dirty="0">
                          <a:solidFill>
                            <a:schemeClr val="dk1"/>
                          </a:solidFill>
                          <a:effectLst/>
                          <a:latin typeface="+mn-lt"/>
                          <a:ea typeface="+mn-ea"/>
                          <a:cs typeface="+mn-cs"/>
                        </a:rPr>
                        <a:t>all</a:t>
                      </a:r>
                      <a:r>
                        <a:rPr lang="en-US" sz="700" kern="1200" dirty="0">
                          <a:solidFill>
                            <a:schemeClr val="dk1"/>
                          </a:solidFill>
                          <a:effectLst/>
                          <a:latin typeface="+mn-lt"/>
                          <a:ea typeface="+mn-ea"/>
                          <a:cs typeface="+mn-cs"/>
                        </a:rPr>
                        <a:t> PE lessons (whilst teacher still delivers lesson)</a:t>
                      </a:r>
                      <a:endParaRPr lang="en-GB" sz="700" kern="1200" dirty="0">
                        <a:solidFill>
                          <a:schemeClr val="dk1"/>
                        </a:solidFill>
                        <a:effectLst/>
                        <a:latin typeface="+mn-lt"/>
                        <a:ea typeface="+mn-ea"/>
                        <a:cs typeface="+mn-cs"/>
                      </a:endParaRPr>
                    </a:p>
                    <a:p>
                      <a:pPr marL="171450" lvl="0" indent="-171450">
                        <a:buFont typeface="Arial" panose="020B0604020202020204" pitchFamily="34" charset="0"/>
                        <a:buChar char="•"/>
                      </a:pPr>
                      <a:r>
                        <a:rPr lang="en-US" sz="700" kern="1200" dirty="0">
                          <a:solidFill>
                            <a:schemeClr val="dk1"/>
                          </a:solidFill>
                          <a:effectLst/>
                          <a:latin typeface="+mn-lt"/>
                          <a:ea typeface="+mn-ea"/>
                          <a:cs typeface="+mn-cs"/>
                        </a:rPr>
                        <a:t>Use TA Apprentice to provide short intervention sessions on fundamental movement skills to targeted pupils.</a:t>
                      </a:r>
                      <a:endParaRPr lang="en-GB" sz="700" kern="1200" dirty="0">
                        <a:solidFill>
                          <a:schemeClr val="dk1"/>
                        </a:solidFill>
                        <a:effectLst/>
                        <a:latin typeface="+mn-lt"/>
                        <a:ea typeface="+mn-ea"/>
                        <a:cs typeface="+mn-cs"/>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kern="1200" dirty="0">
                          <a:solidFill>
                            <a:schemeClr val="dk1"/>
                          </a:solidFill>
                          <a:effectLst/>
                          <a:latin typeface="+mn-lt"/>
                          <a:ea typeface="+mn-ea"/>
                          <a:cs typeface="+mn-cs"/>
                        </a:rPr>
                        <a:t>Strive for almost all pupils to meet age related expectations in fundamental movement skills.</a:t>
                      </a:r>
                      <a:endParaRPr lang="en-GB" sz="700" kern="1200" dirty="0">
                        <a:solidFill>
                          <a:schemeClr val="dk1"/>
                        </a:solidFill>
                        <a:effectLst/>
                        <a:latin typeface="+mn-lt"/>
                        <a:ea typeface="+mn-ea"/>
                        <a:cs typeface="+mn-cs"/>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lvl="0"/>
                      <a:r>
                        <a:rPr lang="en-US" sz="700" kern="1200" dirty="0">
                          <a:solidFill>
                            <a:schemeClr val="dk1"/>
                          </a:solidFill>
                          <a:effectLst/>
                          <a:latin typeface="+mn-lt"/>
                          <a:ea typeface="+mn-ea"/>
                          <a:cs typeface="+mn-cs"/>
                        </a:rPr>
                        <a:t>Termly data linked to fundamental movement skills.</a:t>
                      </a:r>
                      <a:endParaRPr lang="en-GB" sz="700" kern="1200" dirty="0">
                        <a:solidFill>
                          <a:schemeClr val="dk1"/>
                        </a:solidFill>
                        <a:effectLst/>
                        <a:latin typeface="+mn-lt"/>
                        <a:ea typeface="+mn-ea"/>
                        <a:cs typeface="+mn-cs"/>
                      </a:endParaRPr>
                    </a:p>
                    <a:p>
                      <a:pPr lvl="0"/>
                      <a:r>
                        <a:rPr lang="en-US" sz="700" kern="1200" dirty="0">
                          <a:solidFill>
                            <a:schemeClr val="dk1"/>
                          </a:solidFill>
                          <a:effectLst/>
                          <a:latin typeface="+mn-lt"/>
                          <a:ea typeface="+mn-ea"/>
                          <a:cs typeface="+mn-cs"/>
                        </a:rPr>
                        <a:t>Learning walks to see lessons in practice.</a:t>
                      </a:r>
                      <a:endParaRPr lang="en-GB" sz="700" kern="1200" dirty="0">
                        <a:solidFill>
                          <a:schemeClr val="dk1"/>
                        </a:solidFill>
                        <a:effectLst/>
                        <a:latin typeface="+mn-lt"/>
                        <a:ea typeface="+mn-ea"/>
                        <a:cs typeface="+mn-cs"/>
                      </a:endParaRPr>
                    </a:p>
                    <a:p>
                      <a:pPr lvl="0"/>
                      <a:r>
                        <a:rPr lang="en-US" sz="700" kern="1200" dirty="0">
                          <a:solidFill>
                            <a:schemeClr val="dk1"/>
                          </a:solidFill>
                          <a:effectLst/>
                          <a:latin typeface="+mn-lt"/>
                          <a:ea typeface="+mn-ea"/>
                          <a:cs typeface="+mn-cs"/>
                        </a:rPr>
                        <a:t>Monthly monitoring of PE Apprentice linked to lesson support, interventions and lunchtime activities.</a:t>
                      </a:r>
                      <a:endParaRPr lang="en-GB" sz="700" kern="1200" dirty="0">
                        <a:solidFill>
                          <a:schemeClr val="dk1"/>
                        </a:solidFill>
                        <a:effectLst/>
                        <a:latin typeface="+mn-lt"/>
                        <a:ea typeface="+mn-ea"/>
                        <a:cs typeface="+mn-cs"/>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0000"/>
                        </a:lnSpc>
                        <a:buFont typeface="Arial" panose="020B0604020202020204" pitchFamily="34" charset="0"/>
                        <a:buChar char="•"/>
                      </a:pPr>
                      <a:r>
                        <a:rPr lang="en-US" sz="600" dirty="0">
                          <a:solidFill>
                            <a:schemeClr val="tx1"/>
                          </a:solidFill>
                          <a:latin typeface="Calibri" panose="020F0502020204030204" pitchFamily="34" charset="0"/>
                          <a:cs typeface="Calibri" panose="020F0502020204030204" pitchFamily="34" charset="0"/>
                        </a:rPr>
                        <a:t>3x weekly gross motor intervention groups impacted on in crease in children meeting ARE for handwriting.</a:t>
                      </a:r>
                    </a:p>
                    <a:p>
                      <a:pPr marL="171450" indent="-171450" algn="l">
                        <a:lnSpc>
                          <a:spcPct val="100000"/>
                        </a:lnSpc>
                        <a:buFont typeface="Arial" panose="020B0604020202020204" pitchFamily="34" charset="0"/>
                        <a:buChar char="•"/>
                      </a:pPr>
                      <a:r>
                        <a:rPr lang="en-US" sz="600" dirty="0">
                          <a:solidFill>
                            <a:schemeClr val="tx1"/>
                          </a:solidFill>
                          <a:latin typeface="Calibri" panose="020F0502020204030204" pitchFamily="34" charset="0"/>
                          <a:cs typeface="Calibri" panose="020F0502020204030204" pitchFamily="34" charset="0"/>
                        </a:rPr>
                        <a:t>42/44 Year 2 children have met ARE in fundamental movement skills.</a:t>
                      </a:r>
                    </a:p>
                    <a:p>
                      <a:pPr marL="171450" indent="-171450" algn="l">
                        <a:lnSpc>
                          <a:spcPct val="100000"/>
                        </a:lnSpc>
                        <a:buFont typeface="Arial" panose="020B0604020202020204" pitchFamily="34" charset="0"/>
                        <a:buChar char="•"/>
                      </a:pPr>
                      <a:r>
                        <a:rPr lang="en-US" sz="600" dirty="0">
                          <a:solidFill>
                            <a:schemeClr val="tx1"/>
                          </a:solidFill>
                          <a:latin typeface="Calibri" panose="020F0502020204030204" pitchFamily="34" charset="0"/>
                          <a:cs typeface="Calibri" panose="020F0502020204030204" pitchFamily="34" charset="0"/>
                        </a:rPr>
                        <a:t>100% PP children met ARE by end of KS1.</a:t>
                      </a:r>
                    </a:p>
                    <a:p>
                      <a:pPr marL="171450" indent="-171450" algn="l">
                        <a:lnSpc>
                          <a:spcPct val="100000"/>
                        </a:lnSpc>
                        <a:buFont typeface="Arial" panose="020B0604020202020204" pitchFamily="34" charset="0"/>
                        <a:buChar char="•"/>
                      </a:pPr>
                      <a:r>
                        <a:rPr lang="en-US" sz="600" dirty="0">
                          <a:solidFill>
                            <a:schemeClr val="tx1"/>
                          </a:solidFill>
                          <a:latin typeface="Calibri" panose="020F0502020204030204" pitchFamily="34" charset="0"/>
                          <a:cs typeface="Calibri" panose="020F0502020204030204" pitchFamily="34" charset="0"/>
                        </a:rPr>
                        <a:t>Increase in children meeting ARE during year in all vulnerable groups.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Ensure Gross motor interventions continue with TA once apprentice contract is up.</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Ensure vulnerable pupils continue to be supported to develop their fundamental movement skills.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600" dirty="0">
                          <a:solidFill>
                            <a:schemeClr val="tx1"/>
                          </a:solidFill>
                          <a:latin typeface="Calibri" panose="020F0502020204030204" pitchFamily="34" charset="0"/>
                          <a:cs typeface="Calibri" panose="020F0502020204030204" pitchFamily="34" charset="0"/>
                        </a:rPr>
                        <a:t>Continue to track children meeting ARE using </a:t>
                      </a:r>
                      <a:r>
                        <a:rPr lang="en-US" sz="600" dirty="0" err="1">
                          <a:solidFill>
                            <a:schemeClr val="tx1"/>
                          </a:solidFill>
                          <a:latin typeface="Calibri" panose="020F0502020204030204" pitchFamily="34" charset="0"/>
                          <a:cs typeface="Calibri" panose="020F0502020204030204" pitchFamily="34" charset="0"/>
                        </a:rPr>
                        <a:t>Bromcom</a:t>
                      </a:r>
                      <a:r>
                        <a:rPr lang="en-US" sz="600" dirty="0">
                          <a:solidFill>
                            <a:schemeClr val="tx1"/>
                          </a:solidFill>
                          <a:latin typeface="Calibri" panose="020F0502020204030204" pitchFamily="34" charset="0"/>
                          <a:cs typeface="Calibri" panose="020F0502020204030204" pitchFamily="34" charset="0"/>
                        </a:rPr>
                        <a:t> system.</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0000"/>
                        </a:lnSpc>
                        <a:buFont typeface="Arial" panose="020B0604020202020204" pitchFamily="34" charset="0"/>
                        <a:buChar char="•"/>
                      </a:pPr>
                      <a:r>
                        <a:rPr lang="en-US" sz="600" dirty="0">
                          <a:solidFill>
                            <a:schemeClr val="tx1"/>
                          </a:solidFill>
                          <a:latin typeface="Calibri" panose="020F0502020204030204" pitchFamily="34" charset="0"/>
                          <a:cs typeface="Calibri" panose="020F0502020204030204" pitchFamily="34" charset="0"/>
                        </a:rPr>
                        <a:t>Termly data</a:t>
                      </a:r>
                    </a:p>
                    <a:p>
                      <a:pPr marL="171450" indent="-171450" algn="l">
                        <a:lnSpc>
                          <a:spcPct val="100000"/>
                        </a:lnSpc>
                        <a:buFont typeface="Arial" panose="020B0604020202020204" pitchFamily="34" charset="0"/>
                        <a:buChar char="•"/>
                      </a:pPr>
                      <a:r>
                        <a:rPr lang="en-US" sz="600" dirty="0">
                          <a:solidFill>
                            <a:schemeClr val="tx1"/>
                          </a:solidFill>
                          <a:latin typeface="Calibri" panose="020F0502020204030204" pitchFamily="34" charset="0"/>
                          <a:cs typeface="Calibri" panose="020F0502020204030204" pitchFamily="34" charset="0"/>
                        </a:rPr>
                        <a:t>Learning walks – PE lessons, intervention sessions</a:t>
                      </a:r>
                    </a:p>
                    <a:p>
                      <a:pPr marL="171450" indent="-171450" algn="l">
                        <a:lnSpc>
                          <a:spcPct val="100000"/>
                        </a:lnSpc>
                        <a:buFont typeface="Arial" panose="020B0604020202020204" pitchFamily="34" charset="0"/>
                        <a:buChar char="•"/>
                      </a:pPr>
                      <a:r>
                        <a:rPr lang="en-US" sz="600" dirty="0">
                          <a:solidFill>
                            <a:schemeClr val="tx1"/>
                          </a:solidFill>
                          <a:latin typeface="Calibri" panose="020F0502020204030204" pitchFamily="34" charset="0"/>
                          <a:cs typeface="Calibri" panose="020F0502020204030204" pitchFamily="34" charset="0"/>
                        </a:rPr>
                        <a:t>Impact for children in Squiggle Intervention on their handwriting </a:t>
                      </a:r>
                    </a:p>
                    <a:p>
                      <a:pPr marL="171450" indent="-171450" algn="l">
                        <a:lnSpc>
                          <a:spcPct val="100000"/>
                        </a:lnSpc>
                        <a:buFont typeface="Arial" panose="020B0604020202020204" pitchFamily="34" charset="0"/>
                        <a:buChar char="•"/>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Jasmine PE portal - £695</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PE Apprentice - £8,500</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88386440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1094FA2-8340-0B2B-59CD-4A0DD86358AF}"/>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46ACC86A-8EFB-CC91-83DB-0351EA2D9A5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3503C286-6601-B5F6-57C4-A0836621D28E}"/>
              </a:ext>
            </a:extLst>
          </p:cNvPr>
          <p:cNvSpPr txBox="1"/>
          <p:nvPr/>
        </p:nvSpPr>
        <p:spPr>
          <a:xfrm>
            <a:off x="223537" y="117164"/>
            <a:ext cx="3559359" cy="461665"/>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 </a:t>
            </a:r>
            <a:r>
              <a:rPr lang="en-US" sz="900" dirty="0">
                <a:effectLst/>
                <a:latin typeface="Calibri" panose="020F0502020204030204" pitchFamily="34" charset="0"/>
                <a:ea typeface="Calibri" panose="020F0502020204030204" pitchFamily="34" charset="0"/>
              </a:rPr>
              <a:t>5:  Increased participation in competitive sport</a:t>
            </a:r>
            <a:endParaRPr lang="en-GB" sz="900" dirty="0">
              <a:effectLst/>
              <a:latin typeface="Calibri" panose="020F0502020204030204" pitchFamily="34" charset="0"/>
              <a:ea typeface="Calibri" panose="020F0502020204030204" pitchFamily="34" charset="0"/>
            </a:endParaRPr>
          </a:p>
          <a:p>
            <a:endParaRPr lang="en-US" sz="12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EB5C837B-7071-41C7-EAE1-2ED2A10D5D17}"/>
              </a:ext>
            </a:extLst>
          </p:cNvPr>
          <p:cNvGraphicFramePr>
            <a:graphicFrameLocks noGrp="1"/>
          </p:cNvGraphicFramePr>
          <p:nvPr>
            <p:extLst>
              <p:ext uri="{D42A27DB-BD31-4B8C-83A1-F6EECF244321}">
                <p14:modId xmlns:p14="http://schemas.microsoft.com/office/powerpoint/2010/main" val="1205812713"/>
              </p:ext>
            </p:extLst>
          </p:nvPr>
        </p:nvGraphicFramePr>
        <p:xfrm>
          <a:off x="294842" y="694098"/>
          <a:ext cx="5530128" cy="336804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lvl="0"/>
                      <a:r>
                        <a:rPr lang="en-US" sz="700" kern="1200" dirty="0">
                          <a:solidFill>
                            <a:schemeClr val="dk1"/>
                          </a:solidFill>
                          <a:effectLst/>
                          <a:latin typeface="+mn-lt"/>
                          <a:ea typeface="+mn-ea"/>
                          <a:cs typeface="+mn-cs"/>
                        </a:rPr>
                        <a:t>Maintain high levels of participation in PE festivals for new cohort of pupils.</a:t>
                      </a:r>
                      <a:endParaRPr lang="en-GB" sz="700" kern="1200" dirty="0">
                        <a:solidFill>
                          <a:schemeClr val="dk1"/>
                        </a:solidFill>
                        <a:effectLst/>
                        <a:latin typeface="+mn-lt"/>
                        <a:ea typeface="+mn-ea"/>
                        <a:cs typeface="+mn-cs"/>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lvl="0"/>
                      <a:r>
                        <a:rPr lang="en-US" sz="700" kern="1200" dirty="0">
                          <a:solidFill>
                            <a:schemeClr val="dk1"/>
                          </a:solidFill>
                          <a:effectLst/>
                          <a:latin typeface="+mn-lt"/>
                          <a:ea typeface="+mn-ea"/>
                          <a:cs typeface="+mn-cs"/>
                        </a:rPr>
                        <a:t>Ensure pupils have termly access to PE festivals, across Key Stage 1.</a:t>
                      </a:r>
                      <a:endParaRPr lang="en-GB" sz="700" kern="1200" dirty="0">
                        <a:solidFill>
                          <a:schemeClr val="dk1"/>
                        </a:solidFill>
                        <a:effectLst/>
                        <a:latin typeface="+mn-lt"/>
                        <a:ea typeface="+mn-ea"/>
                        <a:cs typeface="+mn-cs"/>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700" kern="1200" dirty="0">
                          <a:solidFill>
                            <a:schemeClr val="dk1"/>
                          </a:solidFill>
                          <a:effectLst/>
                          <a:latin typeface="+mn-lt"/>
                          <a:ea typeface="+mn-ea"/>
                          <a:cs typeface="+mn-cs"/>
                        </a:rPr>
                        <a:t>Strive for 100% of KS1 pupils accessing at least 2 PE festivals this year.</a:t>
                      </a:r>
                      <a:endParaRPr lang="en-GB" sz="700" kern="1200" dirty="0">
                        <a:solidFill>
                          <a:schemeClr val="dk1"/>
                        </a:solidFill>
                        <a:effectLst/>
                        <a:latin typeface="+mn-lt"/>
                        <a:ea typeface="+mn-ea"/>
                        <a:cs typeface="+mn-cs"/>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lvl="0"/>
                      <a:r>
                        <a:rPr lang="en-US" sz="700" kern="1200" dirty="0">
                          <a:solidFill>
                            <a:schemeClr val="dk1"/>
                          </a:solidFill>
                          <a:effectLst/>
                          <a:latin typeface="+mn-lt"/>
                          <a:ea typeface="+mn-ea"/>
                          <a:cs typeface="+mn-cs"/>
                        </a:rPr>
                        <a:t>Monitoring of which children have attended which festivals.</a:t>
                      </a:r>
                      <a:endParaRPr lang="en-GB" sz="700" kern="1200" dirty="0">
                        <a:solidFill>
                          <a:schemeClr val="dk1"/>
                        </a:solidFill>
                        <a:effectLst/>
                        <a:latin typeface="+mn-lt"/>
                        <a:ea typeface="+mn-ea"/>
                        <a:cs typeface="+mn-cs"/>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0000"/>
                        </a:lnSpc>
                        <a:buFont typeface="Arial" panose="020B0604020202020204" pitchFamily="34" charset="0"/>
                        <a:buChar char="•"/>
                      </a:pPr>
                      <a:r>
                        <a:rPr lang="en-US" sz="700" dirty="0">
                          <a:solidFill>
                            <a:schemeClr val="tx1"/>
                          </a:solidFill>
                          <a:latin typeface="Calibri" panose="020F0502020204030204" pitchFamily="34" charset="0"/>
                          <a:cs typeface="Calibri" panose="020F0502020204030204" pitchFamily="34" charset="0"/>
                        </a:rPr>
                        <a:t>100% of KS1 pupils have accessed at least 1 PE festival this academic year.</a:t>
                      </a:r>
                    </a:p>
                    <a:p>
                      <a:pPr marL="171450" indent="-171450" algn="l">
                        <a:lnSpc>
                          <a:spcPct val="100000"/>
                        </a:lnSpc>
                        <a:buFont typeface="Arial" panose="020B0604020202020204" pitchFamily="34" charset="0"/>
                        <a:buChar char="•"/>
                      </a:pPr>
                      <a:r>
                        <a:rPr lang="en-US" sz="700" dirty="0">
                          <a:solidFill>
                            <a:schemeClr val="tx1"/>
                          </a:solidFill>
                          <a:latin typeface="Calibri" panose="020F0502020204030204" pitchFamily="34" charset="0"/>
                          <a:cs typeface="Calibri" panose="020F0502020204030204" pitchFamily="34" charset="0"/>
                        </a:rPr>
                        <a:t>96% of KS1 pupils have attended 3 PE Festivals – cricket, infant agility, football</a:t>
                      </a:r>
                    </a:p>
                    <a:p>
                      <a:pPr marL="171450" indent="-171450" algn="l">
                        <a:lnSpc>
                          <a:spcPct val="100000"/>
                        </a:lnSpc>
                        <a:buFont typeface="Arial" panose="020B0604020202020204" pitchFamily="34" charset="0"/>
                        <a:buChar char="•"/>
                      </a:pPr>
                      <a:r>
                        <a:rPr lang="en-US" sz="700" dirty="0">
                          <a:solidFill>
                            <a:schemeClr val="tx1"/>
                          </a:solidFill>
                          <a:latin typeface="Calibri" panose="020F0502020204030204" pitchFamily="34" charset="0"/>
                          <a:cs typeface="Calibri" panose="020F0502020204030204" pitchFamily="34" charset="0"/>
                        </a:rPr>
                        <a:t>5 Nurture pupils had additional change for life festival.</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0000"/>
                        </a:lnSpc>
                        <a:buFont typeface="Arial" panose="020B0604020202020204" pitchFamily="34" charset="0"/>
                        <a:buChar char="•"/>
                      </a:pPr>
                      <a:r>
                        <a:rPr lang="en-US" sz="600" dirty="0">
                          <a:solidFill>
                            <a:schemeClr val="tx1"/>
                          </a:solidFill>
                          <a:latin typeface="Calibri" panose="020F0502020204030204" pitchFamily="34" charset="0"/>
                          <a:cs typeface="Calibri" panose="020F0502020204030204" pitchFamily="34" charset="0"/>
                        </a:rPr>
                        <a:t>Work with local federation of schools to continue to provide competitive festivals in the future.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0000"/>
                        </a:lnSpc>
                        <a:buFont typeface="Arial" panose="020B0604020202020204" pitchFamily="34" charset="0"/>
                        <a:buChar char="•"/>
                      </a:pPr>
                      <a:r>
                        <a:rPr lang="en-US" sz="600" dirty="0">
                          <a:solidFill>
                            <a:schemeClr val="tx1"/>
                          </a:solidFill>
                          <a:latin typeface="Calibri" panose="020F0502020204030204" pitchFamily="34" charset="0"/>
                          <a:cs typeface="Calibri" panose="020F0502020204030204" pitchFamily="34" charset="0"/>
                        </a:rPr>
                        <a:t>Photographs and pupil voice from festivals.</a:t>
                      </a:r>
                    </a:p>
                    <a:p>
                      <a:pPr marL="171450" indent="-171450" algn="l">
                        <a:lnSpc>
                          <a:spcPct val="100000"/>
                        </a:lnSpc>
                        <a:buFont typeface="Arial" panose="020B0604020202020204" pitchFamily="34" charset="0"/>
                        <a:buChar char="•"/>
                      </a:pPr>
                      <a:r>
                        <a:rPr lang="en-US" sz="600" dirty="0">
                          <a:solidFill>
                            <a:schemeClr val="tx1"/>
                          </a:solidFill>
                          <a:latin typeface="Calibri" panose="020F0502020204030204" pitchFamily="34" charset="0"/>
                          <a:cs typeface="Calibri" panose="020F0502020204030204" pitchFamily="34" charset="0"/>
                        </a:rPr>
                        <a:t>Data from festivals showing how many and diversity of participation.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Transport to festival - £420</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r>
                        <a:rPr lang="en-US" sz="600" b="0" dirty="0">
                          <a:solidFill>
                            <a:schemeClr val="tx1"/>
                          </a:solidFill>
                          <a:latin typeface="Calibri" panose="020F0502020204030204" pitchFamily="34" charset="0"/>
                          <a:cs typeface="Calibri" panose="020F0502020204030204" pitchFamily="34" charset="0"/>
                        </a:rPr>
                        <a:t>SSP - £1500</a:t>
                      </a: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253621141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DDF2AFC-9A7C-DB8D-90BA-312A1E67F5A5}"/>
            </a:ext>
          </a:extLst>
        </p:cNvPr>
        <p:cNvGrpSpPr/>
        <p:nvPr/>
      </p:nvGrpSpPr>
      <p:grpSpPr>
        <a:xfrm>
          <a:off x="0" y="0"/>
          <a:ext cx="0" cy="0"/>
          <a:chOff x="0" y="0"/>
          <a:chExt cx="0" cy="0"/>
        </a:xfrm>
      </p:grpSpPr>
      <p:pic>
        <p:nvPicPr>
          <p:cNvPr id="3" name="Picture 2" descr="A screenshot of a computer&#10;&#10;AI-generated content may be incorrect.">
            <a:extLst>
              <a:ext uri="{FF2B5EF4-FFF2-40B4-BE49-F238E27FC236}">
                <a16:creationId xmlns:a16="http://schemas.microsoft.com/office/drawing/2014/main" id="{66EA4D50-E9BD-B19E-DF26-D7A38A9C06EF}"/>
              </a:ext>
            </a:extLst>
          </p:cNvPr>
          <p:cNvPicPr>
            <a:picLocks noChangeAspect="1"/>
          </p:cNvPicPr>
          <p:nvPr/>
        </p:nvPicPr>
        <p:blipFill>
          <a:blip r:embed="rId2"/>
          <a:stretch>
            <a:fillRect/>
          </a:stretch>
        </p:blipFill>
        <p:spPr>
          <a:xfrm>
            <a:off x="-16769" y="0"/>
            <a:ext cx="6166284" cy="4322536"/>
          </a:xfrm>
          <a:prstGeom prst="rect">
            <a:avLst/>
          </a:prstGeom>
        </p:spPr>
      </p:pic>
      <p:sp>
        <p:nvSpPr>
          <p:cNvPr id="4" name="TextBox 3">
            <a:extLst>
              <a:ext uri="{FF2B5EF4-FFF2-40B4-BE49-F238E27FC236}">
                <a16:creationId xmlns:a16="http://schemas.microsoft.com/office/drawing/2014/main" id="{7415927F-87F2-05EB-8DD1-359F1166BACC}"/>
              </a:ext>
            </a:extLst>
          </p:cNvPr>
          <p:cNvSpPr txBox="1"/>
          <p:nvPr/>
        </p:nvSpPr>
        <p:spPr>
          <a:xfrm>
            <a:off x="241825" y="208550"/>
            <a:ext cx="3559359" cy="584775"/>
          </a:xfrm>
          <a:prstGeom prst="rect">
            <a:avLst/>
          </a:prstGeom>
          <a:noFill/>
        </p:spPr>
        <p:txBody>
          <a:bodyPr wrap="square" rtlCol="0">
            <a:spAutoFit/>
          </a:bodyPr>
          <a:lstStyle/>
          <a:p>
            <a:r>
              <a:rPr lang="en-US" sz="1200" b="1" dirty="0">
                <a:latin typeface="Calibri" panose="020F0502020204030204" pitchFamily="34" charset="0"/>
                <a:cs typeface="Calibri" panose="020F0502020204030204" pitchFamily="34" charset="0"/>
              </a:rPr>
              <a:t>Your objective: </a:t>
            </a:r>
            <a:r>
              <a:rPr lang="en-US" sz="800" b="1" dirty="0">
                <a:effectLst/>
                <a:latin typeface="Calibri" panose="020F0502020204030204" pitchFamily="34" charset="0"/>
                <a:cs typeface="Calibri" panose="020F0502020204030204" pitchFamily="34" charset="0"/>
              </a:rPr>
              <a:t>3. </a:t>
            </a:r>
            <a:r>
              <a:rPr lang="en-US" sz="800" b="0" dirty="0">
                <a:effectLst/>
                <a:latin typeface="Calibri" panose="020F0502020204030204" pitchFamily="34" charset="0"/>
                <a:cs typeface="Calibri" panose="020F0502020204030204" pitchFamily="34" charset="0"/>
              </a:rPr>
              <a:t>Raising the profile of PE and sport across the school, to support whole school improvement</a:t>
            </a:r>
            <a:endParaRPr lang="en-US" sz="800" b="0" dirty="0">
              <a:latin typeface="Calibri" panose="020F0502020204030204" pitchFamily="34" charset="0"/>
              <a:cs typeface="Calibri" panose="020F0502020204030204" pitchFamily="34" charset="0"/>
            </a:endParaRPr>
          </a:p>
          <a:p>
            <a:endParaRPr lang="en-US" sz="1200" b="1" dirty="0">
              <a:latin typeface="Calibri" panose="020F0502020204030204" pitchFamily="34" charset="0"/>
              <a:cs typeface="Calibri" panose="020F0502020204030204" pitchFamily="34" charset="0"/>
            </a:endParaRPr>
          </a:p>
        </p:txBody>
      </p:sp>
      <p:graphicFrame>
        <p:nvGraphicFramePr>
          <p:cNvPr id="2" name="Table 1">
            <a:extLst>
              <a:ext uri="{FF2B5EF4-FFF2-40B4-BE49-F238E27FC236}">
                <a16:creationId xmlns:a16="http://schemas.microsoft.com/office/drawing/2014/main" id="{6FC2DE98-3E8B-8664-0AF1-4BC465269E4A}"/>
              </a:ext>
            </a:extLst>
          </p:cNvPr>
          <p:cNvGraphicFramePr>
            <a:graphicFrameLocks noGrp="1"/>
          </p:cNvGraphicFramePr>
          <p:nvPr>
            <p:extLst>
              <p:ext uri="{D42A27DB-BD31-4B8C-83A1-F6EECF244321}">
                <p14:modId xmlns:p14="http://schemas.microsoft.com/office/powerpoint/2010/main" val="3761634330"/>
              </p:ext>
            </p:extLst>
          </p:nvPr>
        </p:nvGraphicFramePr>
        <p:xfrm>
          <a:off x="294842" y="694098"/>
          <a:ext cx="5530128" cy="3261360"/>
        </p:xfrm>
        <a:graphic>
          <a:graphicData uri="http://schemas.openxmlformats.org/drawingml/2006/table">
            <a:tbl>
              <a:tblPr firstRow="1" bandRow="1">
                <a:tableStyleId>{5C22544A-7EE6-4342-B048-85BDC9FD1C3A}</a:tableStyleId>
              </a:tblPr>
              <a:tblGrid>
                <a:gridCol w="497638">
                  <a:extLst>
                    <a:ext uri="{9D8B030D-6E8A-4147-A177-3AD203B41FA5}">
                      <a16:colId xmlns:a16="http://schemas.microsoft.com/office/drawing/2014/main" val="1397519339"/>
                    </a:ext>
                  </a:extLst>
                </a:gridCol>
                <a:gridCol w="1089660">
                  <a:extLst>
                    <a:ext uri="{9D8B030D-6E8A-4147-A177-3AD203B41FA5}">
                      <a16:colId xmlns:a16="http://schemas.microsoft.com/office/drawing/2014/main" val="3874769663"/>
                    </a:ext>
                  </a:extLst>
                </a:gridCol>
                <a:gridCol w="1510964">
                  <a:extLst>
                    <a:ext uri="{9D8B030D-6E8A-4147-A177-3AD203B41FA5}">
                      <a16:colId xmlns:a16="http://schemas.microsoft.com/office/drawing/2014/main" val="279180329"/>
                    </a:ext>
                  </a:extLst>
                </a:gridCol>
                <a:gridCol w="1422736">
                  <a:extLst>
                    <a:ext uri="{9D8B030D-6E8A-4147-A177-3AD203B41FA5}">
                      <a16:colId xmlns:a16="http://schemas.microsoft.com/office/drawing/2014/main" val="1419483341"/>
                    </a:ext>
                  </a:extLst>
                </a:gridCol>
                <a:gridCol w="1009130">
                  <a:extLst>
                    <a:ext uri="{9D8B030D-6E8A-4147-A177-3AD203B41FA5}">
                      <a16:colId xmlns:a16="http://schemas.microsoft.com/office/drawing/2014/main" val="1532179531"/>
                    </a:ext>
                  </a:extLst>
                </a:gridCol>
              </a:tblGrid>
              <a:tr h="226247">
                <a:tc>
                  <a:txBody>
                    <a:bodyPr/>
                    <a:lstStyle/>
                    <a:p>
                      <a:pPr algn="ct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dirty="0">
                          <a:solidFill>
                            <a:sysClr val="windowText" lastClr="000000"/>
                          </a:solidFill>
                          <a:latin typeface="Calibri" panose="020F0502020204030204" pitchFamily="34" charset="0"/>
                          <a:cs typeface="Calibri" panose="020F0502020204030204" pitchFamily="34" charset="0"/>
                        </a:rPr>
                        <a:t>Intent - what is your objective?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Implementation - How will you achieve this?</a:t>
                      </a:r>
                      <a:endParaRPr lang="en-US" sz="700"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Impact - What do you hope to see?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dirty="0">
                          <a:solidFill>
                            <a:sysClr val="windowText" lastClr="000000"/>
                          </a:solidFill>
                          <a:effectLst/>
                          <a:latin typeface="Calibri" panose="020F0502020204030204" pitchFamily="34" charset="0"/>
                          <a:cs typeface="Calibri" panose="020F0502020204030204" pitchFamily="34" charset="0"/>
                        </a:rPr>
                        <a:t>Supporting evidence</a:t>
                      </a:r>
                      <a:endParaRPr lang="en-GB" sz="700"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938675785"/>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effectLst/>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effectLst/>
                          <a:latin typeface="Calibri" panose="020F0502020204030204" pitchFamily="34" charset="0"/>
                          <a:cs typeface="Calibri" panose="020F0502020204030204" pitchFamily="34" charset="0"/>
                        </a:rPr>
                        <a:t>Plan and monitor</a:t>
                      </a:r>
                      <a:br>
                        <a:rPr lang="en-US" sz="700" b="1" dirty="0">
                          <a:effectLst/>
                          <a:latin typeface="Calibri" panose="020F0502020204030204" pitchFamily="34" charset="0"/>
                          <a:cs typeface="Calibri" panose="020F0502020204030204" pitchFamily="34" charset="0"/>
                        </a:rPr>
                      </a:br>
                      <a:r>
                        <a:rPr lang="en-US" sz="500" b="1" dirty="0">
                          <a:effectLst/>
                          <a:latin typeface="Calibri" panose="020F0502020204030204" pitchFamily="34" charset="0"/>
                          <a:cs typeface="Calibri" panose="020F0502020204030204" pitchFamily="34" charset="0"/>
                        </a:rPr>
                        <a:t>(Complete now and monitor)</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lvl="0"/>
                      <a:r>
                        <a:rPr lang="en-US" sz="700" kern="1200" dirty="0">
                          <a:solidFill>
                            <a:schemeClr val="dk1"/>
                          </a:solidFill>
                          <a:effectLst/>
                          <a:latin typeface="+mn-lt"/>
                          <a:ea typeface="+mn-ea"/>
                          <a:cs typeface="+mn-cs"/>
                        </a:rPr>
                        <a:t>Raise profile of physical activity to all stakeholders within school.</a:t>
                      </a:r>
                      <a:endParaRPr lang="en-GB" sz="700" kern="1200" dirty="0">
                        <a:solidFill>
                          <a:schemeClr val="dk1"/>
                        </a:solidFill>
                        <a:effectLst/>
                        <a:latin typeface="+mn-lt"/>
                        <a:ea typeface="+mn-ea"/>
                        <a:cs typeface="+mn-cs"/>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lvl="0" indent="-171450">
                        <a:buFont typeface="Arial" panose="020B0604020202020204" pitchFamily="34" charset="0"/>
                        <a:buChar char="•"/>
                      </a:pPr>
                      <a:r>
                        <a:rPr lang="en-US" sz="700" kern="1200" dirty="0">
                          <a:solidFill>
                            <a:schemeClr val="dk1"/>
                          </a:solidFill>
                          <a:effectLst/>
                          <a:latin typeface="+mn-lt"/>
                          <a:ea typeface="+mn-ea"/>
                          <a:cs typeface="+mn-cs"/>
                        </a:rPr>
                        <a:t>Celebrate PE and Opal Play through fortnightly assemblies.</a:t>
                      </a:r>
                      <a:endParaRPr lang="en-GB" sz="700" kern="1200" dirty="0">
                        <a:solidFill>
                          <a:schemeClr val="dk1"/>
                        </a:solidFill>
                        <a:effectLst/>
                        <a:latin typeface="+mn-lt"/>
                        <a:ea typeface="+mn-ea"/>
                        <a:cs typeface="+mn-cs"/>
                      </a:endParaRPr>
                    </a:p>
                    <a:p>
                      <a:pPr marL="171450" lvl="0" indent="-171450">
                        <a:buFont typeface="Arial" panose="020B0604020202020204" pitchFamily="34" charset="0"/>
                        <a:buChar char="•"/>
                      </a:pPr>
                      <a:r>
                        <a:rPr lang="en-US" sz="700" kern="1200" dirty="0">
                          <a:solidFill>
                            <a:schemeClr val="dk1"/>
                          </a:solidFill>
                          <a:effectLst/>
                          <a:latin typeface="+mn-lt"/>
                          <a:ea typeface="+mn-ea"/>
                          <a:cs typeface="+mn-cs"/>
                        </a:rPr>
                        <a:t>Celebrate PE and Opal Play through weekly round up and social media.</a:t>
                      </a:r>
                      <a:endParaRPr lang="en-GB" sz="700" kern="1200" dirty="0">
                        <a:solidFill>
                          <a:schemeClr val="dk1"/>
                        </a:solidFill>
                        <a:effectLst/>
                        <a:latin typeface="+mn-lt"/>
                        <a:ea typeface="+mn-ea"/>
                        <a:cs typeface="+mn-cs"/>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lvl="0"/>
                      <a:r>
                        <a:rPr lang="en-US" sz="700" kern="1200" dirty="0">
                          <a:solidFill>
                            <a:schemeClr val="dk1"/>
                          </a:solidFill>
                          <a:effectLst/>
                          <a:latin typeface="+mn-lt"/>
                          <a:ea typeface="+mn-ea"/>
                          <a:cs typeface="+mn-cs"/>
                        </a:rPr>
                        <a:t>Parents can talk about physical activity and opportunities within school.</a:t>
                      </a:r>
                      <a:endParaRPr lang="en-GB" sz="700" kern="1200" dirty="0">
                        <a:solidFill>
                          <a:schemeClr val="dk1"/>
                        </a:solidFill>
                        <a:effectLst/>
                        <a:latin typeface="+mn-lt"/>
                        <a:ea typeface="+mn-ea"/>
                        <a:cs typeface="+mn-cs"/>
                      </a:endParaRPr>
                    </a:p>
                    <a:p>
                      <a:pPr lvl="0"/>
                      <a:r>
                        <a:rPr lang="en-US" sz="700" kern="1200" dirty="0">
                          <a:solidFill>
                            <a:schemeClr val="dk1"/>
                          </a:solidFill>
                          <a:effectLst/>
                          <a:latin typeface="+mn-lt"/>
                          <a:ea typeface="+mn-ea"/>
                          <a:cs typeface="+mn-cs"/>
                        </a:rPr>
                        <a:t>High attendance to events linked to physical activity e.g. Opal Parent afternoons, Sports Morning</a:t>
                      </a:r>
                      <a:endParaRPr lang="en-GB" sz="700" kern="1200" dirty="0">
                        <a:solidFill>
                          <a:schemeClr val="dk1"/>
                        </a:solidFill>
                        <a:effectLst/>
                        <a:latin typeface="+mn-lt"/>
                        <a:ea typeface="+mn-ea"/>
                        <a:cs typeface="+mn-cs"/>
                      </a:endParaRPr>
                    </a:p>
                    <a:p>
                      <a:pPr lvl="0"/>
                      <a:r>
                        <a:rPr lang="en-US" sz="700" kern="1200" dirty="0">
                          <a:solidFill>
                            <a:schemeClr val="dk1"/>
                          </a:solidFill>
                          <a:effectLst/>
                          <a:latin typeface="+mn-lt"/>
                          <a:ea typeface="+mn-ea"/>
                          <a:cs typeface="+mn-cs"/>
                        </a:rPr>
                        <a:t>Highly positive pupil voice linked to physical activity.</a:t>
                      </a:r>
                      <a:endParaRPr lang="en-GB" sz="700" kern="1200" dirty="0">
                        <a:solidFill>
                          <a:schemeClr val="dk1"/>
                        </a:solidFill>
                        <a:effectLst/>
                        <a:latin typeface="+mn-lt"/>
                        <a:ea typeface="+mn-ea"/>
                        <a:cs typeface="+mn-cs"/>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lvl="0"/>
                      <a:r>
                        <a:rPr lang="en-US" sz="700" kern="1200" dirty="0">
                          <a:solidFill>
                            <a:schemeClr val="dk1"/>
                          </a:solidFill>
                          <a:effectLst/>
                          <a:latin typeface="+mn-lt"/>
                          <a:ea typeface="+mn-ea"/>
                          <a:cs typeface="+mn-cs"/>
                        </a:rPr>
                        <a:t>Parent surveys</a:t>
                      </a:r>
                      <a:endParaRPr lang="en-GB" sz="700" kern="1200" dirty="0">
                        <a:solidFill>
                          <a:schemeClr val="dk1"/>
                        </a:solidFill>
                        <a:effectLst/>
                        <a:latin typeface="+mn-lt"/>
                        <a:ea typeface="+mn-ea"/>
                        <a:cs typeface="+mn-cs"/>
                      </a:endParaRPr>
                    </a:p>
                    <a:p>
                      <a:pPr lvl="0"/>
                      <a:r>
                        <a:rPr lang="en-US" sz="700" kern="1200" dirty="0">
                          <a:solidFill>
                            <a:schemeClr val="dk1"/>
                          </a:solidFill>
                          <a:effectLst/>
                          <a:latin typeface="+mn-lt"/>
                          <a:ea typeface="+mn-ea"/>
                          <a:cs typeface="+mn-cs"/>
                        </a:rPr>
                        <a:t>Pupil surveys</a:t>
                      </a:r>
                      <a:endParaRPr lang="en-GB" sz="700" kern="1200" dirty="0">
                        <a:solidFill>
                          <a:schemeClr val="dk1"/>
                        </a:solidFill>
                        <a:effectLst/>
                        <a:latin typeface="+mn-lt"/>
                        <a:ea typeface="+mn-ea"/>
                        <a:cs typeface="+mn-cs"/>
                      </a:endParaRPr>
                    </a:p>
                    <a:p>
                      <a:pPr lvl="0"/>
                      <a:r>
                        <a:rPr lang="en-US" sz="700" kern="1200" dirty="0">
                          <a:solidFill>
                            <a:schemeClr val="dk1"/>
                          </a:solidFill>
                          <a:effectLst/>
                          <a:latin typeface="+mn-lt"/>
                          <a:ea typeface="+mn-ea"/>
                          <a:cs typeface="+mn-cs"/>
                        </a:rPr>
                        <a:t>Attendance registers for Opal Play, Sports morning, other opportunities.</a:t>
                      </a:r>
                      <a:endParaRPr lang="en-GB" sz="700" kern="1200" dirty="0">
                        <a:solidFill>
                          <a:schemeClr val="dk1"/>
                        </a:solidFill>
                        <a:effectLst/>
                        <a:latin typeface="+mn-lt"/>
                        <a:ea typeface="+mn-ea"/>
                        <a:cs typeface="+mn-cs"/>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1968936110"/>
                  </a:ext>
                </a:extLst>
              </a:tr>
              <a:tr h="164253">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US" sz="700" b="1" dirty="0">
                          <a:solidFill>
                            <a:sysClr val="windowText" lastClr="000000"/>
                          </a:solidFill>
                          <a:latin typeface="Calibri" panose="020F0502020204030204" pitchFamily="34" charset="0"/>
                          <a:cs typeface="Calibri" panose="020F0502020204030204" pitchFamily="34" charset="0"/>
                        </a:rPr>
                        <a:t>What impact have you seen?</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algn="ctr"/>
                      <a:r>
                        <a:rPr lang="en-GB" sz="700" b="1" kern="1200" dirty="0">
                          <a:solidFill>
                            <a:sysClr val="windowText" lastClr="000000"/>
                          </a:solidFill>
                          <a:effectLst/>
                          <a:latin typeface="Calibri" panose="020F0502020204030204" pitchFamily="34" charset="0"/>
                          <a:ea typeface="+mn-ea"/>
                          <a:cs typeface="Calibri" panose="020F0502020204030204" pitchFamily="34" charset="0"/>
                        </a:rPr>
                        <a:t>Are the improvements sustainable? How?</a:t>
                      </a:r>
                      <a:endParaRPr lang="en-US" sz="700" b="1" dirty="0">
                        <a:solidFill>
                          <a:sysClr val="windowText" lastClr="000000"/>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rPr>
                        <a:t>Supporting evidence</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tc>
                  <a:txBody>
                    <a:bodyPr/>
                    <a:lstStyle/>
                    <a:p>
                      <a:pPr marL="0" marR="0" lvl="0" indent="0" algn="ctr" defTabSz="575981" rtl="0" eaLnBrk="1" fontAlgn="auto" latinLnBrk="0" hangingPunct="1">
                        <a:lnSpc>
                          <a:spcPct val="100000"/>
                        </a:lnSpc>
                        <a:spcBef>
                          <a:spcPts val="0"/>
                        </a:spcBef>
                        <a:spcAft>
                          <a:spcPts val="0"/>
                        </a:spcAft>
                        <a:buClrTx/>
                        <a:buSzTx/>
                        <a:buFontTx/>
                        <a:buNone/>
                        <a:tabLst/>
                        <a:defRPr/>
                      </a:pPr>
                      <a:r>
                        <a:rPr lang="en-US" sz="700" b="1" dirty="0">
                          <a:solidFill>
                            <a:sysClr val="windowText" lastClr="000000"/>
                          </a:solidFill>
                          <a:effectLst/>
                          <a:latin typeface="Calibri" panose="020F0502020204030204" pitchFamily="34" charset="0"/>
                          <a:cs typeface="Calibri" panose="020F0502020204030204" pitchFamily="34" charset="0"/>
                        </a:rPr>
                        <a:t>Approx. cost</a:t>
                      </a:r>
                      <a:endParaRPr lang="en-GB" sz="700" b="1" dirty="0">
                        <a:solidFill>
                          <a:sysClr val="windowText" lastClr="000000"/>
                        </a:solidFill>
                        <a:effectLst/>
                        <a:latin typeface="Calibri" panose="020F0502020204030204" pitchFamily="34" charset="0"/>
                        <a:ea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rgbClr val="CDE4BD"/>
                    </a:solidFill>
                  </a:tcPr>
                </a:tc>
                <a:extLst>
                  <a:ext uri="{0D108BD9-81ED-4DB2-BD59-A6C34878D82A}">
                    <a16:rowId xmlns:a16="http://schemas.microsoft.com/office/drawing/2014/main" val="3420514327"/>
                  </a:ext>
                </a:extLst>
              </a:tr>
              <a:tr h="370840">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endParaRPr lang="en-US" sz="700" b="1" dirty="0">
                        <a:latin typeface="Calibri" panose="020F0502020204030204" pitchFamily="34" charset="0"/>
                        <a:cs typeface="Calibri" panose="020F0502020204030204" pitchFamily="34" charset="0"/>
                      </a:endParaRPr>
                    </a:p>
                    <a:p>
                      <a:pPr marL="0" marR="0" lvl="0" indent="0" algn="ctr" defTabSz="575981" rtl="0" eaLnBrk="1" fontAlgn="auto" latinLnBrk="0" hangingPunct="1">
                        <a:lnSpc>
                          <a:spcPct val="100000"/>
                        </a:lnSpc>
                        <a:spcBef>
                          <a:spcPts val="0"/>
                        </a:spcBef>
                        <a:spcAft>
                          <a:spcPts val="0"/>
                        </a:spcAft>
                        <a:buClrTx/>
                        <a:buSzTx/>
                        <a:buFontTx/>
                        <a:buNone/>
                        <a:tabLst/>
                        <a:defRPr/>
                      </a:pPr>
                      <a:r>
                        <a:rPr lang="en-US" sz="650" b="1" dirty="0">
                          <a:latin typeface="Calibri" panose="020F0502020204030204" pitchFamily="34" charset="0"/>
                          <a:cs typeface="Calibri" panose="020F0502020204030204" pitchFamily="34" charset="0"/>
                        </a:rPr>
                        <a:t>Evaluate</a:t>
                      </a:r>
                      <a:r>
                        <a:rPr lang="en-US" sz="700" b="1" dirty="0">
                          <a:latin typeface="Calibri" panose="020F0502020204030204" pitchFamily="34" charset="0"/>
                          <a:cs typeface="Calibri" panose="020F0502020204030204" pitchFamily="34" charset="0"/>
                        </a:rPr>
                        <a:t> </a:t>
                      </a:r>
                      <a:r>
                        <a:rPr lang="en-US" sz="500" b="1" dirty="0">
                          <a:latin typeface="Calibri" panose="020F0502020204030204" pitchFamily="34" charset="0"/>
                          <a:cs typeface="Calibri" panose="020F0502020204030204" pitchFamily="34" charset="0"/>
                        </a:rPr>
                        <a:t>(Complete in July)</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0000"/>
                        </a:lnSpc>
                        <a:buFont typeface="Arial" panose="020B0604020202020204" pitchFamily="34" charset="0"/>
                        <a:buChar char="•"/>
                      </a:pPr>
                      <a:r>
                        <a:rPr lang="en-US" sz="700" dirty="0">
                          <a:solidFill>
                            <a:schemeClr val="tx1"/>
                          </a:solidFill>
                          <a:latin typeface="Calibri" panose="020F0502020204030204" pitchFamily="34" charset="0"/>
                          <a:cs typeface="Calibri" panose="020F0502020204030204" pitchFamily="34" charset="0"/>
                        </a:rPr>
                        <a:t>PE / competitive sport / Opal Play celebrated regularly through newsletters and Social Media.</a:t>
                      </a:r>
                    </a:p>
                    <a:p>
                      <a:pPr marL="171450" indent="-171450" algn="l">
                        <a:lnSpc>
                          <a:spcPct val="100000"/>
                        </a:lnSpc>
                        <a:buFont typeface="Arial" panose="020B0604020202020204" pitchFamily="34" charset="0"/>
                        <a:buChar char="•"/>
                      </a:pPr>
                      <a:r>
                        <a:rPr lang="en-US" sz="700" dirty="0">
                          <a:solidFill>
                            <a:schemeClr val="tx1"/>
                          </a:solidFill>
                          <a:latin typeface="Calibri" panose="020F0502020204030204" pitchFamily="34" charset="0"/>
                          <a:cs typeface="Calibri" panose="020F0502020204030204" pitchFamily="34" charset="0"/>
                        </a:rPr>
                        <a:t>Local Press release – Platinum Award</a:t>
                      </a:r>
                    </a:p>
                    <a:p>
                      <a:pPr marL="171450" indent="-171450" algn="l">
                        <a:lnSpc>
                          <a:spcPct val="100000"/>
                        </a:lnSpc>
                        <a:buFont typeface="Arial" panose="020B0604020202020204" pitchFamily="34" charset="0"/>
                        <a:buChar char="•"/>
                      </a:pPr>
                      <a:r>
                        <a:rPr lang="en-US" sz="700" dirty="0">
                          <a:solidFill>
                            <a:schemeClr val="tx1"/>
                          </a:solidFill>
                          <a:latin typeface="Calibri" panose="020F0502020204030204" pitchFamily="34" charset="0"/>
                          <a:cs typeface="Calibri" panose="020F0502020204030204" pitchFamily="34" charset="0"/>
                        </a:rPr>
                        <a:t>Play Assemblies have huge impact on both pupils and staff to ensure consistency.</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indent="-171450" algn="l">
                        <a:lnSpc>
                          <a:spcPct val="100000"/>
                        </a:lnSpc>
                        <a:buFont typeface="Arial" panose="020B0604020202020204" pitchFamily="34" charset="0"/>
                        <a:buChar char="•"/>
                      </a:pPr>
                      <a:r>
                        <a:rPr lang="en-US" sz="700" dirty="0">
                          <a:solidFill>
                            <a:schemeClr val="tx1"/>
                          </a:solidFill>
                          <a:latin typeface="Calibri" panose="020F0502020204030204" pitchFamily="34" charset="0"/>
                          <a:cs typeface="Calibri" panose="020F0502020204030204" pitchFamily="34" charset="0"/>
                        </a:rPr>
                        <a:t>Continue to celebrate </a:t>
                      </a:r>
                      <a:r>
                        <a:rPr lang="en-US" sz="700" dirty="0" err="1">
                          <a:solidFill>
                            <a:schemeClr val="tx1"/>
                          </a:solidFill>
                          <a:latin typeface="Calibri" panose="020F0502020204030204" pitchFamily="34" charset="0"/>
                          <a:cs typeface="Calibri" panose="020F0502020204030204" pitchFamily="34" charset="0"/>
                        </a:rPr>
                        <a:t>acheivements</a:t>
                      </a:r>
                      <a:r>
                        <a:rPr lang="en-US" sz="700" dirty="0">
                          <a:solidFill>
                            <a:schemeClr val="tx1"/>
                          </a:solidFill>
                          <a:latin typeface="Calibri" panose="020F0502020204030204" pitchFamily="34" charset="0"/>
                          <a:cs typeface="Calibri" panose="020F0502020204030204" pitchFamily="34" charset="0"/>
                        </a:rPr>
                        <a:t> to wider community.</a:t>
                      </a:r>
                    </a:p>
                    <a:p>
                      <a:pPr marL="171450" indent="-171450" algn="l">
                        <a:lnSpc>
                          <a:spcPct val="100000"/>
                        </a:lnSpc>
                        <a:buFont typeface="Arial" panose="020B0604020202020204" pitchFamily="34" charset="0"/>
                        <a:buChar char="•"/>
                      </a:pPr>
                      <a:r>
                        <a:rPr lang="en-US" sz="700" dirty="0">
                          <a:solidFill>
                            <a:schemeClr val="tx1"/>
                          </a:solidFill>
                          <a:latin typeface="Calibri" panose="020F0502020204030204" pitchFamily="34" charset="0"/>
                          <a:cs typeface="Calibri" panose="020F0502020204030204" pitchFamily="34" charset="0"/>
                        </a:rPr>
                        <a:t>Move to Monthly Opal Play evenings for families.</a:t>
                      </a: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dirty="0">
                          <a:solidFill>
                            <a:schemeClr val="tx1"/>
                          </a:solidFill>
                          <a:latin typeface="Calibri" panose="020F0502020204030204" pitchFamily="34" charset="0"/>
                          <a:cs typeface="Calibri" panose="020F0502020204030204" pitchFamily="34" charset="0"/>
                        </a:rPr>
                        <a:t>Social Media posts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dirty="0">
                          <a:solidFill>
                            <a:schemeClr val="tx1"/>
                          </a:solidFill>
                          <a:latin typeface="Calibri" panose="020F0502020204030204" pitchFamily="34" charset="0"/>
                          <a:cs typeface="Calibri" panose="020F0502020204030204" pitchFamily="34" charset="0"/>
                        </a:rPr>
                        <a:t>Weekly Round-Ups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dirty="0">
                          <a:solidFill>
                            <a:schemeClr val="tx1"/>
                          </a:solidFill>
                          <a:latin typeface="Calibri" panose="020F0502020204030204" pitchFamily="34" charset="0"/>
                          <a:cs typeface="Calibri" panose="020F0502020204030204" pitchFamily="34" charset="0"/>
                        </a:rPr>
                        <a:t>Press Release</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dirty="0">
                          <a:solidFill>
                            <a:schemeClr val="tx1"/>
                          </a:solidFill>
                          <a:latin typeface="Calibri" panose="020F0502020204030204" pitchFamily="34" charset="0"/>
                          <a:cs typeface="Calibri" panose="020F0502020204030204" pitchFamily="34" charset="0"/>
                        </a:rPr>
                        <a:t>Photos / data to show engagement in family events.</a:t>
                      </a:r>
                    </a:p>
                    <a:p>
                      <a:pPr marL="171450" marR="0" lvl="0" indent="-171450" algn="l" defTabSz="575981"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US" sz="700" dirty="0">
                          <a:solidFill>
                            <a:schemeClr val="tx1"/>
                          </a:solidFill>
                          <a:latin typeface="Calibri" panose="020F0502020204030204" pitchFamily="34" charset="0"/>
                          <a:cs typeface="Calibri" panose="020F0502020204030204" pitchFamily="34" charset="0"/>
                        </a:rPr>
                        <a:t>Opal Play display with pupil, </a:t>
                      </a:r>
                      <a:r>
                        <a:rPr lang="en-US" sz="700">
                          <a:solidFill>
                            <a:schemeClr val="tx1"/>
                          </a:solidFill>
                          <a:latin typeface="Calibri" panose="020F0502020204030204" pitchFamily="34" charset="0"/>
                          <a:cs typeface="Calibri" panose="020F0502020204030204" pitchFamily="34" charset="0"/>
                        </a:rPr>
                        <a:t>parent voice.</a:t>
                      </a:r>
                    </a:p>
                    <a:p>
                      <a:pPr marL="0" marR="0" lvl="0" indent="0" algn="l" defTabSz="575981" rtl="0" eaLnBrk="1" fontAlgn="auto" latinLnBrk="0" hangingPunct="1">
                        <a:lnSpc>
                          <a:spcPct val="100000"/>
                        </a:lnSpc>
                        <a:spcBef>
                          <a:spcPts val="0"/>
                        </a:spcBef>
                        <a:spcAft>
                          <a:spcPts val="0"/>
                        </a:spcAft>
                        <a:buClrTx/>
                        <a:buSzTx/>
                        <a:buFont typeface="Arial" panose="020B0604020202020204" pitchFamily="34" charset="0"/>
                        <a:buNone/>
                        <a:tabLst/>
                        <a:defRPr/>
                      </a:pPr>
                      <a:endParaRPr lang="en-US" sz="7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tc>
                  <a:txBody>
                    <a:bodyPr/>
                    <a:lstStyle/>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Staff CPD (SSP) - £500</a:t>
                      </a:r>
                    </a:p>
                    <a:p>
                      <a:pPr marL="0" marR="0" lvl="0" indent="0" algn="l" defTabSz="575981" rtl="0" eaLnBrk="1" fontAlgn="auto" latinLnBrk="0" hangingPunct="1">
                        <a:lnSpc>
                          <a:spcPct val="100000"/>
                        </a:lnSpc>
                        <a:spcBef>
                          <a:spcPts val="0"/>
                        </a:spcBef>
                        <a:spcAft>
                          <a:spcPts val="0"/>
                        </a:spcAft>
                        <a:buClrTx/>
                        <a:buSzTx/>
                        <a:buFontTx/>
                        <a:buNone/>
                        <a:tabLst/>
                        <a:defRPr/>
                      </a:pPr>
                      <a:endParaRPr lang="en-US" sz="600" dirty="0">
                        <a:solidFill>
                          <a:schemeClr val="tx1"/>
                        </a:solidFill>
                        <a:latin typeface="Calibri" panose="020F0502020204030204" pitchFamily="34" charset="0"/>
                        <a:cs typeface="Calibri" panose="020F0502020204030204" pitchFamily="34" charset="0"/>
                      </a:endParaRPr>
                    </a:p>
                    <a:p>
                      <a:pPr marL="0" marR="0" lvl="0" indent="0" algn="l" defTabSz="575981" rtl="0" eaLnBrk="1" fontAlgn="auto" latinLnBrk="0" hangingPunct="1">
                        <a:lnSpc>
                          <a:spcPct val="100000"/>
                        </a:lnSpc>
                        <a:spcBef>
                          <a:spcPts val="0"/>
                        </a:spcBef>
                        <a:spcAft>
                          <a:spcPts val="0"/>
                        </a:spcAft>
                        <a:buClrTx/>
                        <a:buSzTx/>
                        <a:buFontTx/>
                        <a:buNone/>
                        <a:tabLst/>
                        <a:defRPr/>
                      </a:pPr>
                      <a:r>
                        <a:rPr lang="en-US" sz="600" dirty="0">
                          <a:solidFill>
                            <a:schemeClr val="tx1"/>
                          </a:solidFill>
                          <a:latin typeface="Calibri" panose="020F0502020204030204" pitchFamily="34" charset="0"/>
                          <a:cs typeface="Calibri" panose="020F0502020204030204" pitchFamily="34" charset="0"/>
                        </a:rPr>
                        <a:t>Trophies / Awards (SSP) - £200</a:t>
                      </a:r>
                    </a:p>
                    <a:p>
                      <a:pPr algn="l">
                        <a:lnSpc>
                          <a:spcPct val="100000"/>
                        </a:lnSpc>
                      </a:pPr>
                      <a:endParaRPr lang="en-US" sz="600" b="1"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p>
                      <a:pPr algn="l">
                        <a:lnSpc>
                          <a:spcPct val="100000"/>
                        </a:lnSpc>
                      </a:pPr>
                      <a:endParaRPr lang="en-US" sz="600" dirty="0">
                        <a:solidFill>
                          <a:schemeClr val="tx1"/>
                        </a:solidFill>
                        <a:latin typeface="Calibri" panose="020F0502020204030204" pitchFamily="34" charset="0"/>
                        <a:cs typeface="Calibri" panose="020F0502020204030204" pitchFamily="34" charset="0"/>
                      </a:endParaRPr>
                    </a:p>
                  </a:txBody>
                  <a:tcPr>
                    <a:lnL w="6350" cap="flat" cmpd="sng" algn="ctr">
                      <a:solidFill>
                        <a:schemeClr val="tx1"/>
                      </a:solidFill>
                      <a:prstDash val="solid"/>
                      <a:round/>
                      <a:headEnd type="none" w="med" len="med"/>
                      <a:tailEnd type="none" w="med" len="med"/>
                    </a:lnL>
                    <a:lnR w="6350" cap="flat" cmpd="sng" algn="ctr">
                      <a:solidFill>
                        <a:schemeClr val="tx1"/>
                      </a:solidFill>
                      <a:prstDash val="solid"/>
                      <a:round/>
                      <a:headEnd type="none" w="med" len="med"/>
                      <a:tailEnd type="none" w="med" len="med"/>
                    </a:lnR>
                    <a:lnT w="6350" cap="flat" cmpd="sng" algn="ctr">
                      <a:solidFill>
                        <a:schemeClr val="tx1"/>
                      </a:solidFill>
                      <a:prstDash val="solid"/>
                      <a:round/>
                      <a:headEnd type="none" w="med" len="med"/>
                      <a:tailEnd type="none" w="med" len="med"/>
                    </a:lnT>
                    <a:lnB w="6350" cap="flat" cmpd="sng" algn="ctr">
                      <a:solidFill>
                        <a:schemeClr val="tx1"/>
                      </a:solidFill>
                      <a:prstDash val="solid"/>
                      <a:round/>
                      <a:headEnd type="none" w="med" len="med"/>
                      <a:tailEnd type="none" w="med" len="med"/>
                    </a:lnB>
                    <a:solidFill>
                      <a:schemeClr val="bg1"/>
                    </a:solidFill>
                  </a:tcPr>
                </a:tc>
                <a:extLst>
                  <a:ext uri="{0D108BD9-81ED-4DB2-BD59-A6C34878D82A}">
                    <a16:rowId xmlns:a16="http://schemas.microsoft.com/office/drawing/2014/main" val="672556584"/>
                  </a:ext>
                </a:extLst>
              </a:tr>
            </a:tbl>
          </a:graphicData>
        </a:graphic>
      </p:graphicFrame>
    </p:spTree>
    <p:extLst>
      <p:ext uri="{BB962C8B-B14F-4D97-AF65-F5344CB8AC3E}">
        <p14:creationId xmlns:p14="http://schemas.microsoft.com/office/powerpoint/2010/main" val="1720532140"/>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AF39D92698DCB34AB6600702FECBB40F" ma:contentTypeVersion="20" ma:contentTypeDescription="Create a new document." ma:contentTypeScope="" ma:versionID="f2bd83eae9f679cba76f82fc74f3f73d">
  <xsd:schema xmlns:xsd="http://www.w3.org/2001/XMLSchema" xmlns:xs="http://www.w3.org/2001/XMLSchema" xmlns:p="http://schemas.microsoft.com/office/2006/metadata/properties" xmlns:ns2="3ca6f64f-d6dc-47c5-9621-2694076ba5e4" xmlns:ns3="ce3cb3c9-3f7e-4f29-a7ca-40967213c33f" targetNamespace="http://schemas.microsoft.com/office/2006/metadata/properties" ma:root="true" ma:fieldsID="eae937d48460f60df064da9e0ba724c1" ns2:_="" ns3:_="">
    <xsd:import namespace="3ca6f64f-d6dc-47c5-9621-2694076ba5e4"/>
    <xsd:import namespace="ce3cb3c9-3f7e-4f29-a7ca-40967213c33f"/>
    <xsd:element name="properties">
      <xsd:complexType>
        <xsd:sequence>
          <xsd:element name="documentManagement">
            <xsd:complexType>
              <xsd:all>
                <xsd:element ref="ns2:SharedWithUsers" minOccurs="0"/>
                <xsd:element ref="ns2:SharedWithDetails" minOccurs="0"/>
                <xsd:element ref="ns3:MediaServiceMetadata" minOccurs="0"/>
                <xsd:element ref="ns3:MediaServiceFastMetadata" minOccurs="0"/>
                <xsd:element ref="ns3:MediaServiceAutoTags" minOccurs="0"/>
                <xsd:element ref="ns3:MediaServiceOCR" minOccurs="0"/>
                <xsd:element ref="ns3:MediaServiceGenerationTime" minOccurs="0"/>
                <xsd:element ref="ns3:MediaServiceEventHashCode" minOccurs="0"/>
                <xsd:element ref="ns3:MediaServiceAutoKeyPoints" minOccurs="0"/>
                <xsd:element ref="ns3:MediaServiceKeyPoints" minOccurs="0"/>
                <xsd:element ref="ns3:MediaLengthInSeconds" minOccurs="0"/>
                <xsd:element ref="ns3:MediaServiceDateTaken" minOccurs="0"/>
                <xsd:element ref="ns3:lcf76f155ced4ddcb4097134ff3c332f" minOccurs="0"/>
                <xsd:element ref="ns2:TaxCatchAll" minOccurs="0"/>
                <xsd:element ref="ns3:MediaServiceObjectDetectorVersions" minOccurs="0"/>
                <xsd:element ref="ns3:MediaServiceLocation" minOccurs="0"/>
                <xsd:element ref="ns3:MediaServiceSearchProperties" minOccurs="0"/>
                <xsd:element ref="ns3: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3ca6f64f-d6dc-47c5-9621-2694076ba5e4" elementFormDefault="qualified">
    <xsd:import namespace="http://schemas.microsoft.com/office/2006/documentManagement/types"/>
    <xsd:import namespace="http://schemas.microsoft.com/office/infopath/2007/PartnerControls"/>
    <xsd:element name="SharedWithUsers" ma:index="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9" nillable="true" ma:displayName="Shared With Details" ma:internalName="SharedWithDetails" ma:readOnly="true">
      <xsd:simpleType>
        <xsd:restriction base="dms:Note">
          <xsd:maxLength value="255"/>
        </xsd:restriction>
      </xsd:simpleType>
    </xsd:element>
    <xsd:element name="TaxCatchAll" ma:index="22" nillable="true" ma:displayName="Taxonomy Catch All Column" ma:hidden="true" ma:list="{cd638349-5fe2-4880-96fc-880422934732}" ma:internalName="TaxCatchAll" ma:showField="CatchAllData" ma:web="3ca6f64f-d6dc-47c5-9621-2694076ba5e4">
      <xsd:complexType>
        <xsd:complexContent>
          <xsd:extension base="dms:MultiChoiceLookup">
            <xsd:sequence>
              <xsd:element name="Value" type="dms:Lookup" maxOccurs="unbounded" minOccurs="0"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ce3cb3c9-3f7e-4f29-a7ca-40967213c33f" elementFormDefault="qualified">
    <xsd:import namespace="http://schemas.microsoft.com/office/2006/documentManagement/types"/>
    <xsd:import namespace="http://schemas.microsoft.com/office/infopath/2007/PartnerControls"/>
    <xsd:element name="MediaServiceMetadata" ma:index="10" nillable="true" ma:displayName="MediaServiceMetadata" ma:hidden="true" ma:internalName="MediaServiceMetadata" ma:readOnly="true">
      <xsd:simpleType>
        <xsd:restriction base="dms:Note"/>
      </xsd:simpleType>
    </xsd:element>
    <xsd:element name="MediaServiceFastMetadata" ma:index="11" nillable="true" ma:displayName="MediaServiceFastMetadata" ma:hidden="true" ma:internalName="MediaServiceFastMetadata" ma:readOnly="true">
      <xsd:simpleType>
        <xsd:restriction base="dms:Note"/>
      </xsd:simpleType>
    </xsd:element>
    <xsd:element name="MediaServiceAutoTags" ma:index="12" nillable="true" ma:displayName="Tags" ma:internalName="MediaServiceAutoTags"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AutoKeyPoints" ma:index="16" nillable="true" ma:displayName="MediaServiceAutoKeyPoints" ma:hidden="true" ma:internalName="MediaServiceAutoKeyPoints" ma:readOnly="true">
      <xsd:simpleType>
        <xsd:restriction base="dms:Note"/>
      </xsd:simpleType>
    </xsd:element>
    <xsd:element name="MediaServiceKeyPoints" ma:index="17" nillable="true" ma:displayName="KeyPoints" ma:internalName="MediaServiceKeyPoints" ma:readOnly="true">
      <xsd:simpleType>
        <xsd:restriction base="dms:Note">
          <xsd:maxLength value="255"/>
        </xsd:restriction>
      </xsd:simpleType>
    </xsd:element>
    <xsd:element name="MediaLengthInSeconds" ma:index="18" nillable="true" ma:displayName="MediaLengthInSeconds" ma:hidden="true" ma:internalName="MediaLengthInSeconds" ma:readOnly="true">
      <xsd:simpleType>
        <xsd:restriction base="dms:Unknown"/>
      </xsd:simpleType>
    </xsd:element>
    <xsd:element name="MediaServiceDateTaken" ma:index="19" nillable="true" ma:displayName="MediaServiceDateTaken" ma:hidden="true" ma:internalName="MediaServiceDateTaken" ma:readOnly="true">
      <xsd:simpleType>
        <xsd:restriction base="dms:Text"/>
      </xsd:simpleType>
    </xsd:element>
    <xsd:element name="lcf76f155ced4ddcb4097134ff3c332f" ma:index="21" nillable="true" ma:taxonomy="true" ma:internalName="lcf76f155ced4ddcb4097134ff3c332f" ma:taxonomyFieldName="MediaServiceImageTags" ma:displayName="Image Tags" ma:readOnly="false" ma:fieldId="{5cf76f15-5ced-4ddc-b409-7134ff3c332f}" ma:taxonomyMulti="true" ma:sspId="66852029-6d2b-4c75-93a9-4e576541db92"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3" nillable="true" ma:displayName="MediaServiceObjectDetectorVersions" ma:hidden="true" ma:indexed="true" ma:internalName="MediaServiceObjectDetectorVersions" ma:readOnly="true">
      <xsd:simpleType>
        <xsd:restriction base="dms:Text"/>
      </xsd:simpleType>
    </xsd:element>
    <xsd:element name="MediaServiceLocation" ma:index="24" nillable="true" ma:displayName="Location" ma:indexed="true" ma:internalName="MediaServiceLocation" ma:readOnly="true">
      <xsd:simpleType>
        <xsd:restriction base="dms:Text"/>
      </xsd:simpleType>
    </xsd:element>
    <xsd:element name="MediaServiceSearchProperties" ma:index="25" nillable="true" ma:displayName="MediaServiceSearchProperties" ma:hidden="true" ma:internalName="MediaServiceSearchProperties" ma:readOnly="true">
      <xsd:simpleType>
        <xsd:restriction base="dms:Note"/>
      </xsd:simpleType>
    </xsd:element>
    <xsd:element name="MediaServiceBillingMetadata" ma:index="26" nillable="true" ma:displayName="MediaServiceBillingMetadata" ma:hidden="true" ma:internalName="MediaServiceBillingMetadata"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ce3cb3c9-3f7e-4f29-a7ca-40967213c33f">
      <Terms xmlns="http://schemas.microsoft.com/office/infopath/2007/PartnerControls"/>
    </lcf76f155ced4ddcb4097134ff3c332f>
    <TaxCatchAll xmlns="3ca6f64f-d6dc-47c5-9621-2694076ba5e4"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32C52744-1CC9-40FA-BC55-E3858761415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3ca6f64f-d6dc-47c5-9621-2694076ba5e4"/>
    <ds:schemaRef ds:uri="ce3cb3c9-3f7e-4f29-a7ca-40967213c33f"/>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31BE26EB-4A5D-449B-96AB-40A5EB9CAB3B}">
  <ds:schemaRefs>
    <ds:schemaRef ds:uri="http://www.w3.org/XML/1998/namespace"/>
    <ds:schemaRef ds:uri="http://purl.org/dc/elements/1.1/"/>
    <ds:schemaRef ds:uri="http://schemas.microsoft.com/office/2006/documentManagement/types"/>
    <ds:schemaRef ds:uri="http://schemas.microsoft.com/office/infopath/2007/PartnerControls"/>
    <ds:schemaRef ds:uri="http://schemas.openxmlformats.org/package/2006/metadata/core-properties"/>
    <ds:schemaRef ds:uri="http://purl.org/dc/terms/"/>
    <ds:schemaRef ds:uri="ce3cb3c9-3f7e-4f29-a7ca-40967213c33f"/>
    <ds:schemaRef ds:uri="3ca6f64f-d6dc-47c5-9621-2694076ba5e4"/>
    <ds:schemaRef ds:uri="http://schemas.microsoft.com/office/2006/metadata/properties"/>
    <ds:schemaRef ds:uri="http://purl.org/dc/dcmitype/"/>
  </ds:schemaRefs>
</ds:datastoreItem>
</file>

<file path=customXml/itemProps3.xml><?xml version="1.0" encoding="utf-8"?>
<ds:datastoreItem xmlns:ds="http://schemas.openxmlformats.org/officeDocument/2006/customXml" ds:itemID="{3B821C1C-459E-48FE-A49E-26C8A9CCFE1C}">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209</TotalTime>
  <Words>2782</Words>
  <Application>Microsoft Office PowerPoint</Application>
  <PresentationFormat>Custom</PresentationFormat>
  <Paragraphs>343</Paragraphs>
  <Slides>11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11</vt:i4>
      </vt:variant>
    </vt:vector>
  </HeadingPairs>
  <TitlesOfParts>
    <vt:vector size="16" baseType="lpstr">
      <vt:lpstr>Aptos</vt:lpstr>
      <vt:lpstr>Aptos Display</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David Rock</dc:creator>
  <cp:lastModifiedBy>Lisa Osborne BIS</cp:lastModifiedBy>
  <cp:revision>24</cp:revision>
  <dcterms:created xsi:type="dcterms:W3CDTF">2025-10-08T18:09:30Z</dcterms:created>
  <dcterms:modified xsi:type="dcterms:W3CDTF">2026-07-15T07:26:53Z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0x010100AF39D92698DCB34AB6600702FECBB40F</vt:lpwstr>
  </property>
  <property fmtid="{D5CDD505-2E9C-101B-9397-08002B2CF9AE}" pid="3" name="MediaServiceImageTags">
    <vt:lpwstr/>
  </property>
</Properties>
</file>